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7"/>
  </p:notesMasterIdLst>
  <p:sldIdLst>
    <p:sldId id="342" r:id="rId5"/>
    <p:sldId id="2643" r:id="rId6"/>
    <p:sldId id="2610" r:id="rId7"/>
    <p:sldId id="2615" r:id="rId8"/>
    <p:sldId id="360" r:id="rId9"/>
    <p:sldId id="2631" r:id="rId10"/>
    <p:sldId id="2592" r:id="rId11"/>
    <p:sldId id="2593" r:id="rId12"/>
    <p:sldId id="2642" r:id="rId13"/>
    <p:sldId id="2611" r:id="rId14"/>
    <p:sldId id="2632" r:id="rId15"/>
    <p:sldId id="2586" r:id="rId16"/>
    <p:sldId id="2562" r:id="rId17"/>
    <p:sldId id="2641" r:id="rId18"/>
    <p:sldId id="2645" r:id="rId19"/>
    <p:sldId id="2644" r:id="rId20"/>
    <p:sldId id="2646" r:id="rId21"/>
    <p:sldId id="2563" r:id="rId22"/>
    <p:sldId id="2619" r:id="rId23"/>
    <p:sldId id="2647" r:id="rId24"/>
    <p:sldId id="2623" r:id="rId25"/>
    <p:sldId id="2648" r:id="rId26"/>
    <p:sldId id="2625" r:id="rId27"/>
    <p:sldId id="2649" r:id="rId28"/>
    <p:sldId id="2633" r:id="rId29"/>
    <p:sldId id="2635" r:id="rId30"/>
    <p:sldId id="2650" r:id="rId31"/>
    <p:sldId id="2609" r:id="rId32"/>
    <p:sldId id="2614" r:id="rId33"/>
    <p:sldId id="2640" r:id="rId34"/>
    <p:sldId id="2634" r:id="rId35"/>
    <p:sldId id="375" r:id="rId3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CC04E6E-89AE-202A-1CF0-9E38CED1248A}" name="Rieder, Kerstin" initials="RK" userId="S::kerstin.rieder@htw-aalen.de::41ca6e42-ce25-4a86-a95a-80648afcef33" providerId="AD"/>
  <p188:author id="{C4C081B8-9527-94F8-C57E-041C94E066C4}" name="Laura Hanus" initials="LH" userId="a086f5ec44f1de8c"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6DAF"/>
    <a:srgbClr val="FAFAFA"/>
    <a:srgbClr val="CFD6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5"/>
    <p:restoredTop sz="95884" autoAdjust="0"/>
  </p:normalViewPr>
  <p:slideViewPr>
    <p:cSldViewPr snapToGrid="0" snapToObjects="1" showGuides="1">
      <p:cViewPr varScale="1">
        <p:scale>
          <a:sx n="109" d="100"/>
          <a:sy n="109" d="100"/>
        </p:scale>
        <p:origin x="336" y="192"/>
      </p:cViewPr>
      <p:guideLst>
        <p:guide orient="horz" pos="2115"/>
        <p:guide pos="3840"/>
      </p:guideLst>
    </p:cSldViewPr>
  </p:slideViewPr>
  <p:notesTextViewPr>
    <p:cViewPr>
      <p:scale>
        <a:sx n="1" d="1"/>
        <a:sy n="1" d="1"/>
      </p:scale>
      <p:origin x="0" y="0"/>
    </p:cViewPr>
  </p:notesTextViewPr>
  <p:notesViewPr>
    <p:cSldViewPr snapToGrid="0" snapToObjects="1" showGuides="1">
      <p:cViewPr varScale="1">
        <p:scale>
          <a:sx n="46" d="100"/>
          <a:sy n="46" d="100"/>
        </p:scale>
        <p:origin x="2799" y="1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ata2.xml.rels><?xml version="1.0" encoding="UTF-8" standalone="yes"?>
<Relationships xmlns="http://schemas.openxmlformats.org/package/2006/relationships"><Relationship Id="rId2" Type="http://schemas.openxmlformats.org/officeDocument/2006/relationships/image" Target="../media/image10.svg"/><Relationship Id="rId1" Type="http://schemas.openxmlformats.org/officeDocument/2006/relationships/image" Target="../media/image13.png"/></Relationships>
</file>

<file path=ppt/diagrams/_rels/data3.xml.rels><?xml version="1.0" encoding="UTF-8" standalone="yes"?>
<Relationships xmlns="http://schemas.openxmlformats.org/package/2006/relationships"><Relationship Id="rId2" Type="http://schemas.openxmlformats.org/officeDocument/2006/relationships/image" Target="../media/image12.svg"/><Relationship Id="rId1" Type="http://schemas.openxmlformats.org/officeDocument/2006/relationships/image" Target="../media/image16.png"/></Relationships>
</file>

<file path=ppt/diagrams/_rels/drawing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rawing2.xml.rels><?xml version="1.0" encoding="UTF-8" standalone="yes"?>
<Relationships xmlns="http://schemas.openxmlformats.org/package/2006/relationships"><Relationship Id="rId2" Type="http://schemas.openxmlformats.org/officeDocument/2006/relationships/image" Target="../media/image10.svg"/><Relationship Id="rId1" Type="http://schemas.openxmlformats.org/officeDocument/2006/relationships/image" Target="../media/image13.png"/></Relationships>
</file>

<file path=ppt/diagrams/_rels/drawing3.xml.rels><?xml version="1.0" encoding="UTF-8" standalone="yes"?>
<Relationships xmlns="http://schemas.openxmlformats.org/package/2006/relationships"><Relationship Id="rId2" Type="http://schemas.openxmlformats.org/officeDocument/2006/relationships/image" Target="../media/image12.svg"/><Relationship Id="rId1" Type="http://schemas.openxmlformats.org/officeDocument/2006/relationships/image" Target="../media/image1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772D99-04F8-437B-BCA0-619B9EAA3FCC}"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76BB5A30-C811-40DE-B350-06F71936F819}">
      <dgm:prSet custT="1"/>
      <dgm:spPr/>
      <dgm:t>
        <a:bodyPr/>
        <a:lstStyle/>
        <a:p>
          <a:pPr>
            <a:lnSpc>
              <a:spcPct val="100000"/>
            </a:lnSpc>
          </a:pPr>
          <a:r>
            <a:rPr lang="de-DE" sz="2400" dirty="0"/>
            <a:t>Selbstbeobachtung mit Unterbrechungstagebuch</a:t>
          </a:r>
          <a:endParaRPr lang="en-US" sz="2400" dirty="0"/>
        </a:p>
      </dgm:t>
    </dgm:pt>
    <dgm:pt modelId="{29563DB9-6624-45DE-BE6E-6097CDA9D3E8}" type="parTrans" cxnId="{80B89019-36CF-4FA7-A4F6-DA0BF97DC288}">
      <dgm:prSet/>
      <dgm:spPr/>
      <dgm:t>
        <a:bodyPr/>
        <a:lstStyle/>
        <a:p>
          <a:endParaRPr lang="en-US"/>
        </a:p>
      </dgm:t>
    </dgm:pt>
    <dgm:pt modelId="{3EEFCA17-C9DF-46EE-8C0F-3D8FB5BC7BAA}" type="sibTrans" cxnId="{80B89019-36CF-4FA7-A4F6-DA0BF97DC288}">
      <dgm:prSet/>
      <dgm:spPr/>
      <dgm:t>
        <a:bodyPr/>
        <a:lstStyle/>
        <a:p>
          <a:endParaRPr lang="en-US"/>
        </a:p>
      </dgm:t>
    </dgm:pt>
    <dgm:pt modelId="{C927ABBA-A255-43F4-894D-8D922E68FEAF}">
      <dgm:prSet custT="1"/>
      <dgm:spPr/>
      <dgm:t>
        <a:bodyPr/>
        <a:lstStyle/>
        <a:p>
          <a:pPr>
            <a:lnSpc>
              <a:spcPct val="100000"/>
            </a:lnSpc>
          </a:pPr>
          <a:r>
            <a:rPr lang="de-DE" sz="2400" dirty="0" err="1"/>
            <a:t>Expert:inneninterviews</a:t>
          </a:r>
          <a:endParaRPr lang="en-US" sz="2400" dirty="0"/>
        </a:p>
      </dgm:t>
    </dgm:pt>
    <dgm:pt modelId="{E17EC359-AF13-4927-8662-F61182BE1DF0}" type="parTrans" cxnId="{AB48D675-4C13-44D0-ABE7-05A5CE723AC0}">
      <dgm:prSet/>
      <dgm:spPr/>
      <dgm:t>
        <a:bodyPr/>
        <a:lstStyle/>
        <a:p>
          <a:endParaRPr lang="en-US"/>
        </a:p>
      </dgm:t>
    </dgm:pt>
    <dgm:pt modelId="{B5CBF238-5A56-42A4-9D6B-C9F297B4FEBD}" type="sibTrans" cxnId="{AB48D675-4C13-44D0-ABE7-05A5CE723AC0}">
      <dgm:prSet/>
      <dgm:spPr/>
      <dgm:t>
        <a:bodyPr/>
        <a:lstStyle/>
        <a:p>
          <a:endParaRPr lang="en-US"/>
        </a:p>
      </dgm:t>
    </dgm:pt>
    <dgm:pt modelId="{B7340376-4203-44E1-ABA2-D3E11A650D40}" type="pres">
      <dgm:prSet presAssocID="{3A772D99-04F8-437B-BCA0-619B9EAA3FCC}" presName="root" presStyleCnt="0">
        <dgm:presLayoutVars>
          <dgm:dir/>
          <dgm:resizeHandles val="exact"/>
        </dgm:presLayoutVars>
      </dgm:prSet>
      <dgm:spPr/>
    </dgm:pt>
    <dgm:pt modelId="{8CF986B5-6C2E-4EDA-B998-02DF024158BF}" type="pres">
      <dgm:prSet presAssocID="{76BB5A30-C811-40DE-B350-06F71936F819}" presName="compNode" presStyleCnt="0"/>
      <dgm:spPr/>
    </dgm:pt>
    <dgm:pt modelId="{8030E603-94D7-4E01-8B07-CD20E1F2980A}" type="pres">
      <dgm:prSet presAssocID="{76BB5A30-C811-40DE-B350-06F71936F819}" presName="bgRect" presStyleLbl="bgShp" presStyleIdx="0" presStyleCnt="2" custScaleX="100000"/>
      <dgm:spPr>
        <a:solidFill>
          <a:schemeClr val="accent5">
            <a:lumMod val="20000"/>
            <a:lumOff val="80000"/>
          </a:schemeClr>
        </a:solidFill>
      </dgm:spPr>
    </dgm:pt>
    <dgm:pt modelId="{7F2E9091-DAAE-4F2E-A345-209313A2B88E}" type="pres">
      <dgm:prSet presAssocID="{76BB5A30-C811-40DE-B350-06F71936F819}"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Dokument mit einfarbiger Füllung"/>
        </a:ext>
      </dgm:extLst>
    </dgm:pt>
    <dgm:pt modelId="{538C3934-C44B-46D8-B869-992B526C3D33}" type="pres">
      <dgm:prSet presAssocID="{76BB5A30-C811-40DE-B350-06F71936F819}" presName="spaceRect" presStyleCnt="0"/>
      <dgm:spPr/>
    </dgm:pt>
    <dgm:pt modelId="{2205CC54-DBA9-41FE-B494-34D0CCFC4F4E}" type="pres">
      <dgm:prSet presAssocID="{76BB5A30-C811-40DE-B350-06F71936F819}" presName="parTx" presStyleLbl="revTx" presStyleIdx="0" presStyleCnt="2">
        <dgm:presLayoutVars>
          <dgm:chMax val="0"/>
          <dgm:chPref val="0"/>
        </dgm:presLayoutVars>
      </dgm:prSet>
      <dgm:spPr/>
    </dgm:pt>
    <dgm:pt modelId="{8C08D2AF-6798-47C1-BB62-AA61F6E5B324}" type="pres">
      <dgm:prSet presAssocID="{3EEFCA17-C9DF-46EE-8C0F-3D8FB5BC7BAA}" presName="sibTrans" presStyleCnt="0"/>
      <dgm:spPr/>
    </dgm:pt>
    <dgm:pt modelId="{4EA1A622-D1AC-4BE8-97D4-8D591D89A190}" type="pres">
      <dgm:prSet presAssocID="{C927ABBA-A255-43F4-894D-8D922E68FEAF}" presName="compNode" presStyleCnt="0"/>
      <dgm:spPr/>
    </dgm:pt>
    <dgm:pt modelId="{890711E9-8B8F-4CFA-A4F2-2B6A9ECCD344}" type="pres">
      <dgm:prSet presAssocID="{C927ABBA-A255-43F4-894D-8D922E68FEAF}" presName="bgRect" presStyleLbl="bgShp" presStyleIdx="1" presStyleCnt="2"/>
      <dgm:spPr>
        <a:solidFill>
          <a:schemeClr val="accent5">
            <a:lumMod val="20000"/>
            <a:lumOff val="80000"/>
          </a:schemeClr>
        </a:solidFill>
      </dgm:spPr>
    </dgm:pt>
    <dgm:pt modelId="{30D9877D-E72A-4DDF-A9ED-4D7C18ED30A4}" type="pres">
      <dgm:prSet presAssocID="{C927ABBA-A255-43F4-894D-8D922E68FEAF}"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pt>
    <dgm:pt modelId="{ED29FD60-6ACC-4ADB-87C2-EE40198BDC59}" type="pres">
      <dgm:prSet presAssocID="{C927ABBA-A255-43F4-894D-8D922E68FEAF}" presName="spaceRect" presStyleCnt="0"/>
      <dgm:spPr/>
    </dgm:pt>
    <dgm:pt modelId="{C9A1243F-9DC6-41BF-ADC7-048D236AE536}" type="pres">
      <dgm:prSet presAssocID="{C927ABBA-A255-43F4-894D-8D922E68FEAF}" presName="parTx" presStyleLbl="revTx" presStyleIdx="1" presStyleCnt="2">
        <dgm:presLayoutVars>
          <dgm:chMax val="0"/>
          <dgm:chPref val="0"/>
        </dgm:presLayoutVars>
      </dgm:prSet>
      <dgm:spPr/>
    </dgm:pt>
  </dgm:ptLst>
  <dgm:cxnLst>
    <dgm:cxn modelId="{80B89019-36CF-4FA7-A4F6-DA0BF97DC288}" srcId="{3A772D99-04F8-437B-BCA0-619B9EAA3FCC}" destId="{76BB5A30-C811-40DE-B350-06F71936F819}" srcOrd="0" destOrd="0" parTransId="{29563DB9-6624-45DE-BE6E-6097CDA9D3E8}" sibTransId="{3EEFCA17-C9DF-46EE-8C0F-3D8FB5BC7BAA}"/>
    <dgm:cxn modelId="{FB46ED5B-13FB-448F-B78A-354DCAB8203B}" type="presOf" srcId="{3A772D99-04F8-437B-BCA0-619B9EAA3FCC}" destId="{B7340376-4203-44E1-ABA2-D3E11A650D40}" srcOrd="0" destOrd="0" presId="urn:microsoft.com/office/officeart/2018/2/layout/IconVerticalSolidList"/>
    <dgm:cxn modelId="{AB48D675-4C13-44D0-ABE7-05A5CE723AC0}" srcId="{3A772D99-04F8-437B-BCA0-619B9EAA3FCC}" destId="{C927ABBA-A255-43F4-894D-8D922E68FEAF}" srcOrd="1" destOrd="0" parTransId="{E17EC359-AF13-4927-8662-F61182BE1DF0}" sibTransId="{B5CBF238-5A56-42A4-9D6B-C9F297B4FEBD}"/>
    <dgm:cxn modelId="{5561E2AE-1089-432F-B86B-BBA2CD5BBD9C}" type="presOf" srcId="{76BB5A30-C811-40DE-B350-06F71936F819}" destId="{2205CC54-DBA9-41FE-B494-34D0CCFC4F4E}" srcOrd="0" destOrd="0" presId="urn:microsoft.com/office/officeart/2018/2/layout/IconVerticalSolidList"/>
    <dgm:cxn modelId="{390FA4D7-4A96-4B81-9C66-66E2F7A0E174}" type="presOf" srcId="{C927ABBA-A255-43F4-894D-8D922E68FEAF}" destId="{C9A1243F-9DC6-41BF-ADC7-048D236AE536}" srcOrd="0" destOrd="0" presId="urn:microsoft.com/office/officeart/2018/2/layout/IconVerticalSolidList"/>
    <dgm:cxn modelId="{36FA0356-885F-440C-8EB9-D2367BED767A}" type="presParOf" srcId="{B7340376-4203-44E1-ABA2-D3E11A650D40}" destId="{8CF986B5-6C2E-4EDA-B998-02DF024158BF}" srcOrd="0" destOrd="0" presId="urn:microsoft.com/office/officeart/2018/2/layout/IconVerticalSolidList"/>
    <dgm:cxn modelId="{6BDCBA4C-69D4-4370-A776-FC49CC20FEA4}" type="presParOf" srcId="{8CF986B5-6C2E-4EDA-B998-02DF024158BF}" destId="{8030E603-94D7-4E01-8B07-CD20E1F2980A}" srcOrd="0" destOrd="0" presId="urn:microsoft.com/office/officeart/2018/2/layout/IconVerticalSolidList"/>
    <dgm:cxn modelId="{AFA32C39-4E61-486B-9D58-4E3D69038426}" type="presParOf" srcId="{8CF986B5-6C2E-4EDA-B998-02DF024158BF}" destId="{7F2E9091-DAAE-4F2E-A345-209313A2B88E}" srcOrd="1" destOrd="0" presId="urn:microsoft.com/office/officeart/2018/2/layout/IconVerticalSolidList"/>
    <dgm:cxn modelId="{FD9BD7FE-F955-4FF4-9D85-963D0CF7CB08}" type="presParOf" srcId="{8CF986B5-6C2E-4EDA-B998-02DF024158BF}" destId="{538C3934-C44B-46D8-B869-992B526C3D33}" srcOrd="2" destOrd="0" presId="urn:microsoft.com/office/officeart/2018/2/layout/IconVerticalSolidList"/>
    <dgm:cxn modelId="{025E9032-5BDC-452D-8C96-51A4CD7BA2ED}" type="presParOf" srcId="{8CF986B5-6C2E-4EDA-B998-02DF024158BF}" destId="{2205CC54-DBA9-41FE-B494-34D0CCFC4F4E}" srcOrd="3" destOrd="0" presId="urn:microsoft.com/office/officeart/2018/2/layout/IconVerticalSolidList"/>
    <dgm:cxn modelId="{59925521-4115-4F0C-A854-9E0871673C4A}" type="presParOf" srcId="{B7340376-4203-44E1-ABA2-D3E11A650D40}" destId="{8C08D2AF-6798-47C1-BB62-AA61F6E5B324}" srcOrd="1" destOrd="0" presId="urn:microsoft.com/office/officeart/2018/2/layout/IconVerticalSolidList"/>
    <dgm:cxn modelId="{48C77FF0-CDA3-46E8-9736-07F4B20C02E0}" type="presParOf" srcId="{B7340376-4203-44E1-ABA2-D3E11A650D40}" destId="{4EA1A622-D1AC-4BE8-97D4-8D591D89A190}" srcOrd="2" destOrd="0" presId="urn:microsoft.com/office/officeart/2018/2/layout/IconVerticalSolidList"/>
    <dgm:cxn modelId="{23E9FDA9-7F64-44EB-AA41-A8B5BCD48431}" type="presParOf" srcId="{4EA1A622-D1AC-4BE8-97D4-8D591D89A190}" destId="{890711E9-8B8F-4CFA-A4F2-2B6A9ECCD344}" srcOrd="0" destOrd="0" presId="urn:microsoft.com/office/officeart/2018/2/layout/IconVerticalSolidList"/>
    <dgm:cxn modelId="{D8E2B331-B176-43CB-B9BA-FC83323A2F87}" type="presParOf" srcId="{4EA1A622-D1AC-4BE8-97D4-8D591D89A190}" destId="{30D9877D-E72A-4DDF-A9ED-4D7C18ED30A4}" srcOrd="1" destOrd="0" presId="urn:microsoft.com/office/officeart/2018/2/layout/IconVerticalSolidList"/>
    <dgm:cxn modelId="{82C24DA5-3063-470B-AE6A-B1826A4A5539}" type="presParOf" srcId="{4EA1A622-D1AC-4BE8-97D4-8D591D89A190}" destId="{ED29FD60-6ACC-4ADB-87C2-EE40198BDC59}" srcOrd="2" destOrd="0" presId="urn:microsoft.com/office/officeart/2018/2/layout/IconVerticalSolidList"/>
    <dgm:cxn modelId="{DA710553-DB45-4DF5-983F-AB74292C6B1F}" type="presParOf" srcId="{4EA1A622-D1AC-4BE8-97D4-8D591D89A190}" destId="{C9A1243F-9DC6-41BF-ADC7-048D236AE536}"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772D99-04F8-437B-BCA0-619B9EAA3FCC}"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76BB5A30-C811-40DE-B350-06F71936F819}">
      <dgm:prSet custT="1"/>
      <dgm:spPr/>
      <dgm:t>
        <a:bodyPr/>
        <a:lstStyle/>
        <a:p>
          <a:pPr>
            <a:lnSpc>
              <a:spcPct val="100000"/>
            </a:lnSpc>
          </a:pPr>
          <a:r>
            <a:rPr lang="de-DE" sz="2400" dirty="0"/>
            <a:t>Selbstbeobachtung mit Unterbrechungstagebuch</a:t>
          </a:r>
          <a:endParaRPr lang="en-US" sz="2400" dirty="0"/>
        </a:p>
      </dgm:t>
    </dgm:pt>
    <dgm:pt modelId="{29563DB9-6624-45DE-BE6E-6097CDA9D3E8}" type="parTrans" cxnId="{80B89019-36CF-4FA7-A4F6-DA0BF97DC288}">
      <dgm:prSet/>
      <dgm:spPr/>
      <dgm:t>
        <a:bodyPr/>
        <a:lstStyle/>
        <a:p>
          <a:endParaRPr lang="en-US"/>
        </a:p>
      </dgm:t>
    </dgm:pt>
    <dgm:pt modelId="{3EEFCA17-C9DF-46EE-8C0F-3D8FB5BC7BAA}" type="sibTrans" cxnId="{80B89019-36CF-4FA7-A4F6-DA0BF97DC288}">
      <dgm:prSet/>
      <dgm:spPr/>
      <dgm:t>
        <a:bodyPr/>
        <a:lstStyle/>
        <a:p>
          <a:endParaRPr lang="en-US"/>
        </a:p>
      </dgm:t>
    </dgm:pt>
    <dgm:pt modelId="{B7340376-4203-44E1-ABA2-D3E11A650D40}" type="pres">
      <dgm:prSet presAssocID="{3A772D99-04F8-437B-BCA0-619B9EAA3FCC}" presName="root" presStyleCnt="0">
        <dgm:presLayoutVars>
          <dgm:dir/>
          <dgm:resizeHandles val="exact"/>
        </dgm:presLayoutVars>
      </dgm:prSet>
      <dgm:spPr/>
    </dgm:pt>
    <dgm:pt modelId="{8CF986B5-6C2E-4EDA-B998-02DF024158BF}" type="pres">
      <dgm:prSet presAssocID="{76BB5A30-C811-40DE-B350-06F71936F819}" presName="compNode" presStyleCnt="0"/>
      <dgm:spPr/>
    </dgm:pt>
    <dgm:pt modelId="{8030E603-94D7-4E01-8B07-CD20E1F2980A}" type="pres">
      <dgm:prSet presAssocID="{76BB5A30-C811-40DE-B350-06F71936F819}" presName="bgRect" presStyleLbl="bgShp" presStyleIdx="0" presStyleCnt="1" custScaleX="100000" custLinFactNeighborX="126" custLinFactNeighborY="-28217"/>
      <dgm:spPr>
        <a:solidFill>
          <a:schemeClr val="accent5">
            <a:lumMod val="20000"/>
            <a:lumOff val="80000"/>
          </a:schemeClr>
        </a:solidFill>
      </dgm:spPr>
    </dgm:pt>
    <dgm:pt modelId="{7F2E9091-DAAE-4F2E-A345-209313A2B88E}" type="pres">
      <dgm:prSet presAssocID="{76BB5A30-C811-40DE-B350-06F71936F819}" presName="iconRect" presStyleLbl="node1" presStyleIdx="0" presStyleCnt="1" custLinFactNeighborX="1721" custLinFactNeighborY="-4570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Dokument mit einfarbiger Füllung"/>
        </a:ext>
      </dgm:extLst>
    </dgm:pt>
    <dgm:pt modelId="{538C3934-C44B-46D8-B869-992B526C3D33}" type="pres">
      <dgm:prSet presAssocID="{76BB5A30-C811-40DE-B350-06F71936F819}" presName="spaceRect" presStyleCnt="0"/>
      <dgm:spPr/>
    </dgm:pt>
    <dgm:pt modelId="{2205CC54-DBA9-41FE-B494-34D0CCFC4F4E}" type="pres">
      <dgm:prSet presAssocID="{76BB5A30-C811-40DE-B350-06F71936F819}" presName="parTx" presStyleLbl="revTx" presStyleIdx="0" presStyleCnt="1" custLinFactNeighborX="137" custLinFactNeighborY="-23693">
        <dgm:presLayoutVars>
          <dgm:chMax val="0"/>
          <dgm:chPref val="0"/>
        </dgm:presLayoutVars>
      </dgm:prSet>
      <dgm:spPr/>
    </dgm:pt>
  </dgm:ptLst>
  <dgm:cxnLst>
    <dgm:cxn modelId="{80B89019-36CF-4FA7-A4F6-DA0BF97DC288}" srcId="{3A772D99-04F8-437B-BCA0-619B9EAA3FCC}" destId="{76BB5A30-C811-40DE-B350-06F71936F819}" srcOrd="0" destOrd="0" parTransId="{29563DB9-6624-45DE-BE6E-6097CDA9D3E8}" sibTransId="{3EEFCA17-C9DF-46EE-8C0F-3D8FB5BC7BAA}"/>
    <dgm:cxn modelId="{FB46ED5B-13FB-448F-B78A-354DCAB8203B}" type="presOf" srcId="{3A772D99-04F8-437B-BCA0-619B9EAA3FCC}" destId="{B7340376-4203-44E1-ABA2-D3E11A650D40}" srcOrd="0" destOrd="0" presId="urn:microsoft.com/office/officeart/2018/2/layout/IconVerticalSolidList"/>
    <dgm:cxn modelId="{5561E2AE-1089-432F-B86B-BBA2CD5BBD9C}" type="presOf" srcId="{76BB5A30-C811-40DE-B350-06F71936F819}" destId="{2205CC54-DBA9-41FE-B494-34D0CCFC4F4E}" srcOrd="0" destOrd="0" presId="urn:microsoft.com/office/officeart/2018/2/layout/IconVerticalSolidList"/>
    <dgm:cxn modelId="{36FA0356-885F-440C-8EB9-D2367BED767A}" type="presParOf" srcId="{B7340376-4203-44E1-ABA2-D3E11A650D40}" destId="{8CF986B5-6C2E-4EDA-B998-02DF024158BF}" srcOrd="0" destOrd="0" presId="urn:microsoft.com/office/officeart/2018/2/layout/IconVerticalSolidList"/>
    <dgm:cxn modelId="{6BDCBA4C-69D4-4370-A776-FC49CC20FEA4}" type="presParOf" srcId="{8CF986B5-6C2E-4EDA-B998-02DF024158BF}" destId="{8030E603-94D7-4E01-8B07-CD20E1F2980A}" srcOrd="0" destOrd="0" presId="urn:microsoft.com/office/officeart/2018/2/layout/IconVerticalSolidList"/>
    <dgm:cxn modelId="{AFA32C39-4E61-486B-9D58-4E3D69038426}" type="presParOf" srcId="{8CF986B5-6C2E-4EDA-B998-02DF024158BF}" destId="{7F2E9091-DAAE-4F2E-A345-209313A2B88E}" srcOrd="1" destOrd="0" presId="urn:microsoft.com/office/officeart/2018/2/layout/IconVerticalSolidList"/>
    <dgm:cxn modelId="{FD9BD7FE-F955-4FF4-9D85-963D0CF7CB08}" type="presParOf" srcId="{8CF986B5-6C2E-4EDA-B998-02DF024158BF}" destId="{538C3934-C44B-46D8-B869-992B526C3D33}" srcOrd="2" destOrd="0" presId="urn:microsoft.com/office/officeart/2018/2/layout/IconVerticalSolidList"/>
    <dgm:cxn modelId="{025E9032-5BDC-452D-8C96-51A4CD7BA2ED}" type="presParOf" srcId="{8CF986B5-6C2E-4EDA-B998-02DF024158BF}" destId="{2205CC54-DBA9-41FE-B494-34D0CCFC4F4E}"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3A772D99-04F8-437B-BCA0-619B9EAA3FCC}"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76BB5A30-C811-40DE-B350-06F71936F819}">
      <dgm:prSet custT="1"/>
      <dgm:spPr/>
      <dgm:t>
        <a:bodyPr/>
        <a:lstStyle/>
        <a:p>
          <a:pPr>
            <a:lnSpc>
              <a:spcPct val="100000"/>
            </a:lnSpc>
          </a:pPr>
          <a:r>
            <a:rPr lang="de-DE" sz="2400" dirty="0" err="1"/>
            <a:t>Expert:inneninterviews</a:t>
          </a:r>
          <a:endParaRPr lang="en-US" sz="2400" dirty="0"/>
        </a:p>
      </dgm:t>
    </dgm:pt>
    <dgm:pt modelId="{29563DB9-6624-45DE-BE6E-6097CDA9D3E8}" type="parTrans" cxnId="{80B89019-36CF-4FA7-A4F6-DA0BF97DC288}">
      <dgm:prSet/>
      <dgm:spPr/>
      <dgm:t>
        <a:bodyPr/>
        <a:lstStyle/>
        <a:p>
          <a:endParaRPr lang="en-US"/>
        </a:p>
      </dgm:t>
    </dgm:pt>
    <dgm:pt modelId="{3EEFCA17-C9DF-46EE-8C0F-3D8FB5BC7BAA}" type="sibTrans" cxnId="{80B89019-36CF-4FA7-A4F6-DA0BF97DC288}">
      <dgm:prSet/>
      <dgm:spPr/>
      <dgm:t>
        <a:bodyPr/>
        <a:lstStyle/>
        <a:p>
          <a:endParaRPr lang="en-US"/>
        </a:p>
      </dgm:t>
    </dgm:pt>
    <dgm:pt modelId="{B7340376-4203-44E1-ABA2-D3E11A650D40}" type="pres">
      <dgm:prSet presAssocID="{3A772D99-04F8-437B-BCA0-619B9EAA3FCC}" presName="root" presStyleCnt="0">
        <dgm:presLayoutVars>
          <dgm:dir/>
          <dgm:resizeHandles val="exact"/>
        </dgm:presLayoutVars>
      </dgm:prSet>
      <dgm:spPr/>
    </dgm:pt>
    <dgm:pt modelId="{8CF986B5-6C2E-4EDA-B998-02DF024158BF}" type="pres">
      <dgm:prSet presAssocID="{76BB5A30-C811-40DE-B350-06F71936F819}" presName="compNode" presStyleCnt="0"/>
      <dgm:spPr/>
    </dgm:pt>
    <dgm:pt modelId="{8030E603-94D7-4E01-8B07-CD20E1F2980A}" type="pres">
      <dgm:prSet presAssocID="{76BB5A30-C811-40DE-B350-06F71936F819}" presName="bgRect" presStyleLbl="bgShp" presStyleIdx="0" presStyleCnt="1" custScaleX="100000" custLinFactNeighborX="126" custLinFactNeighborY="-28217"/>
      <dgm:spPr>
        <a:solidFill>
          <a:schemeClr val="accent5">
            <a:lumMod val="20000"/>
            <a:lumOff val="80000"/>
          </a:schemeClr>
        </a:solidFill>
      </dgm:spPr>
    </dgm:pt>
    <dgm:pt modelId="{7F2E9091-DAAE-4F2E-A345-209313A2B88E}" type="pres">
      <dgm:prSet presAssocID="{76BB5A30-C811-40DE-B350-06F71936F819}" presName="iconRect" presStyleLbl="node1" presStyleIdx="0" presStyleCnt="1" custLinFactNeighborX="1721" custLinFactNeighborY="-45703"/>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Dokument mit einfarbiger Füllung"/>
        </a:ext>
      </dgm:extLst>
    </dgm:pt>
    <dgm:pt modelId="{538C3934-C44B-46D8-B869-992B526C3D33}" type="pres">
      <dgm:prSet presAssocID="{76BB5A30-C811-40DE-B350-06F71936F819}" presName="spaceRect" presStyleCnt="0"/>
      <dgm:spPr/>
    </dgm:pt>
    <dgm:pt modelId="{2205CC54-DBA9-41FE-B494-34D0CCFC4F4E}" type="pres">
      <dgm:prSet presAssocID="{76BB5A30-C811-40DE-B350-06F71936F819}" presName="parTx" presStyleLbl="revTx" presStyleIdx="0" presStyleCnt="1" custLinFactNeighborX="137" custLinFactNeighborY="-23693">
        <dgm:presLayoutVars>
          <dgm:chMax val="0"/>
          <dgm:chPref val="0"/>
        </dgm:presLayoutVars>
      </dgm:prSet>
      <dgm:spPr/>
    </dgm:pt>
  </dgm:ptLst>
  <dgm:cxnLst>
    <dgm:cxn modelId="{80B89019-36CF-4FA7-A4F6-DA0BF97DC288}" srcId="{3A772D99-04F8-437B-BCA0-619B9EAA3FCC}" destId="{76BB5A30-C811-40DE-B350-06F71936F819}" srcOrd="0" destOrd="0" parTransId="{29563DB9-6624-45DE-BE6E-6097CDA9D3E8}" sibTransId="{3EEFCA17-C9DF-46EE-8C0F-3D8FB5BC7BAA}"/>
    <dgm:cxn modelId="{FB46ED5B-13FB-448F-B78A-354DCAB8203B}" type="presOf" srcId="{3A772D99-04F8-437B-BCA0-619B9EAA3FCC}" destId="{B7340376-4203-44E1-ABA2-D3E11A650D40}" srcOrd="0" destOrd="0" presId="urn:microsoft.com/office/officeart/2018/2/layout/IconVerticalSolidList"/>
    <dgm:cxn modelId="{5561E2AE-1089-432F-B86B-BBA2CD5BBD9C}" type="presOf" srcId="{76BB5A30-C811-40DE-B350-06F71936F819}" destId="{2205CC54-DBA9-41FE-B494-34D0CCFC4F4E}" srcOrd="0" destOrd="0" presId="urn:microsoft.com/office/officeart/2018/2/layout/IconVerticalSolidList"/>
    <dgm:cxn modelId="{36FA0356-885F-440C-8EB9-D2367BED767A}" type="presParOf" srcId="{B7340376-4203-44E1-ABA2-D3E11A650D40}" destId="{8CF986B5-6C2E-4EDA-B998-02DF024158BF}" srcOrd="0" destOrd="0" presId="urn:microsoft.com/office/officeart/2018/2/layout/IconVerticalSolidList"/>
    <dgm:cxn modelId="{6BDCBA4C-69D4-4370-A776-FC49CC20FEA4}" type="presParOf" srcId="{8CF986B5-6C2E-4EDA-B998-02DF024158BF}" destId="{8030E603-94D7-4E01-8B07-CD20E1F2980A}" srcOrd="0" destOrd="0" presId="urn:microsoft.com/office/officeart/2018/2/layout/IconVerticalSolidList"/>
    <dgm:cxn modelId="{AFA32C39-4E61-486B-9D58-4E3D69038426}" type="presParOf" srcId="{8CF986B5-6C2E-4EDA-B998-02DF024158BF}" destId="{7F2E9091-DAAE-4F2E-A345-209313A2B88E}" srcOrd="1" destOrd="0" presId="urn:microsoft.com/office/officeart/2018/2/layout/IconVerticalSolidList"/>
    <dgm:cxn modelId="{FD9BD7FE-F955-4FF4-9D85-963D0CF7CB08}" type="presParOf" srcId="{8CF986B5-6C2E-4EDA-B998-02DF024158BF}" destId="{538C3934-C44B-46D8-B869-992B526C3D33}" srcOrd="2" destOrd="0" presId="urn:microsoft.com/office/officeart/2018/2/layout/IconVerticalSolidList"/>
    <dgm:cxn modelId="{025E9032-5BDC-452D-8C96-51A4CD7BA2ED}" type="presParOf" srcId="{8CF986B5-6C2E-4EDA-B998-02DF024158BF}" destId="{2205CC54-DBA9-41FE-B494-34D0CCFC4F4E}"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30E603-94D7-4E01-8B07-CD20E1F2980A}">
      <dsp:nvSpPr>
        <dsp:cNvPr id="0" name=""/>
        <dsp:cNvSpPr/>
      </dsp:nvSpPr>
      <dsp:spPr>
        <a:xfrm>
          <a:off x="0" y="707092"/>
          <a:ext cx="10515600" cy="1305401"/>
        </a:xfrm>
        <a:prstGeom prst="roundRect">
          <a:avLst>
            <a:gd name="adj" fmla="val 10000"/>
          </a:avLst>
        </a:prstGeom>
        <a:solidFill>
          <a:schemeClr val="accent5">
            <a:lumMod val="20000"/>
            <a:lumOff val="80000"/>
          </a:schemeClr>
        </a:solidFill>
        <a:ln>
          <a:noFill/>
        </a:ln>
        <a:effectLst/>
      </dsp:spPr>
      <dsp:style>
        <a:lnRef idx="0">
          <a:scrgbClr r="0" g="0" b="0"/>
        </a:lnRef>
        <a:fillRef idx="1">
          <a:scrgbClr r="0" g="0" b="0"/>
        </a:fillRef>
        <a:effectRef idx="0">
          <a:scrgbClr r="0" g="0" b="0"/>
        </a:effectRef>
        <a:fontRef idx="minor"/>
      </dsp:style>
    </dsp:sp>
    <dsp:sp modelId="{7F2E9091-DAAE-4F2E-A345-209313A2B88E}">
      <dsp:nvSpPr>
        <dsp:cNvPr id="0" name=""/>
        <dsp:cNvSpPr/>
      </dsp:nvSpPr>
      <dsp:spPr>
        <a:xfrm>
          <a:off x="394883" y="1000807"/>
          <a:ext cx="717970" cy="7179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05CC54-DBA9-41FE-B494-34D0CCFC4F4E}">
      <dsp:nvSpPr>
        <dsp:cNvPr id="0" name=""/>
        <dsp:cNvSpPr/>
      </dsp:nvSpPr>
      <dsp:spPr>
        <a:xfrm>
          <a:off x="1507738" y="707092"/>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marL="0" lvl="0" indent="0" algn="l" defTabSz="1066800">
            <a:lnSpc>
              <a:spcPct val="100000"/>
            </a:lnSpc>
            <a:spcBef>
              <a:spcPct val="0"/>
            </a:spcBef>
            <a:spcAft>
              <a:spcPct val="35000"/>
            </a:spcAft>
            <a:buNone/>
          </a:pPr>
          <a:r>
            <a:rPr lang="de-DE" sz="2400" kern="1200" dirty="0"/>
            <a:t>Selbstbeobachtung mit Unterbrechungstagebuch</a:t>
          </a:r>
          <a:endParaRPr lang="en-US" sz="2400" kern="1200" dirty="0"/>
        </a:p>
      </dsp:txBody>
      <dsp:txXfrm>
        <a:off x="1507738" y="707092"/>
        <a:ext cx="9007861" cy="1305401"/>
      </dsp:txXfrm>
    </dsp:sp>
    <dsp:sp modelId="{890711E9-8B8F-4CFA-A4F2-2B6A9ECCD344}">
      <dsp:nvSpPr>
        <dsp:cNvPr id="0" name=""/>
        <dsp:cNvSpPr/>
      </dsp:nvSpPr>
      <dsp:spPr>
        <a:xfrm>
          <a:off x="0" y="2338843"/>
          <a:ext cx="10515600" cy="1305401"/>
        </a:xfrm>
        <a:prstGeom prst="roundRect">
          <a:avLst>
            <a:gd name="adj" fmla="val 10000"/>
          </a:avLst>
        </a:prstGeom>
        <a:solidFill>
          <a:schemeClr val="accent5">
            <a:lumMod val="20000"/>
            <a:lumOff val="80000"/>
          </a:schemeClr>
        </a:solidFill>
        <a:ln>
          <a:noFill/>
        </a:ln>
        <a:effectLst/>
      </dsp:spPr>
      <dsp:style>
        <a:lnRef idx="0">
          <a:scrgbClr r="0" g="0" b="0"/>
        </a:lnRef>
        <a:fillRef idx="1">
          <a:scrgbClr r="0" g="0" b="0"/>
        </a:fillRef>
        <a:effectRef idx="0">
          <a:scrgbClr r="0" g="0" b="0"/>
        </a:effectRef>
        <a:fontRef idx="minor"/>
      </dsp:style>
    </dsp:sp>
    <dsp:sp modelId="{30D9877D-E72A-4DDF-A9ED-4D7C18ED30A4}">
      <dsp:nvSpPr>
        <dsp:cNvPr id="0" name=""/>
        <dsp:cNvSpPr/>
      </dsp:nvSpPr>
      <dsp:spPr>
        <a:xfrm>
          <a:off x="394883" y="2632558"/>
          <a:ext cx="717970" cy="7179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A1243F-9DC6-41BF-ADC7-048D236AE536}">
      <dsp:nvSpPr>
        <dsp:cNvPr id="0" name=""/>
        <dsp:cNvSpPr/>
      </dsp:nvSpPr>
      <dsp:spPr>
        <a:xfrm>
          <a:off x="1507738" y="2338843"/>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marL="0" lvl="0" indent="0" algn="l" defTabSz="1066800">
            <a:lnSpc>
              <a:spcPct val="100000"/>
            </a:lnSpc>
            <a:spcBef>
              <a:spcPct val="0"/>
            </a:spcBef>
            <a:spcAft>
              <a:spcPct val="35000"/>
            </a:spcAft>
            <a:buNone/>
          </a:pPr>
          <a:r>
            <a:rPr lang="de-DE" sz="2400" kern="1200" dirty="0" err="1"/>
            <a:t>Expert:inneninterviews</a:t>
          </a:r>
          <a:endParaRPr lang="en-US" sz="2400" kern="1200" dirty="0"/>
        </a:p>
      </dsp:txBody>
      <dsp:txXfrm>
        <a:off x="1507738" y="2338843"/>
        <a:ext cx="9007861" cy="13054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30E603-94D7-4E01-8B07-CD20E1F2980A}">
      <dsp:nvSpPr>
        <dsp:cNvPr id="0" name=""/>
        <dsp:cNvSpPr/>
      </dsp:nvSpPr>
      <dsp:spPr>
        <a:xfrm>
          <a:off x="0" y="1154622"/>
          <a:ext cx="10515600" cy="1305401"/>
        </a:xfrm>
        <a:prstGeom prst="roundRect">
          <a:avLst>
            <a:gd name="adj" fmla="val 10000"/>
          </a:avLst>
        </a:prstGeom>
        <a:solidFill>
          <a:schemeClr val="accent5">
            <a:lumMod val="20000"/>
            <a:lumOff val="80000"/>
          </a:schemeClr>
        </a:solidFill>
        <a:ln>
          <a:noFill/>
        </a:ln>
        <a:effectLst/>
      </dsp:spPr>
      <dsp:style>
        <a:lnRef idx="0">
          <a:scrgbClr r="0" g="0" b="0"/>
        </a:lnRef>
        <a:fillRef idx="1">
          <a:scrgbClr r="0" g="0" b="0"/>
        </a:fillRef>
        <a:effectRef idx="0">
          <a:scrgbClr r="0" g="0" b="0"/>
        </a:effectRef>
        <a:fontRef idx="minor"/>
      </dsp:style>
    </dsp:sp>
    <dsp:sp modelId="{7F2E9091-DAAE-4F2E-A345-209313A2B88E}">
      <dsp:nvSpPr>
        <dsp:cNvPr id="0" name=""/>
        <dsp:cNvSpPr/>
      </dsp:nvSpPr>
      <dsp:spPr>
        <a:xfrm>
          <a:off x="407240" y="1488549"/>
          <a:ext cx="717970" cy="7179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05CC54-DBA9-41FE-B494-34D0CCFC4F4E}">
      <dsp:nvSpPr>
        <dsp:cNvPr id="0" name=""/>
        <dsp:cNvSpPr/>
      </dsp:nvSpPr>
      <dsp:spPr>
        <a:xfrm>
          <a:off x="1507738" y="1213679"/>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marL="0" lvl="0" indent="0" algn="l" defTabSz="1066800">
            <a:lnSpc>
              <a:spcPct val="100000"/>
            </a:lnSpc>
            <a:spcBef>
              <a:spcPct val="0"/>
            </a:spcBef>
            <a:spcAft>
              <a:spcPct val="35000"/>
            </a:spcAft>
            <a:buNone/>
          </a:pPr>
          <a:r>
            <a:rPr lang="de-DE" sz="2400" kern="1200" dirty="0"/>
            <a:t>Selbstbeobachtung mit Unterbrechungstagebuch</a:t>
          </a:r>
          <a:endParaRPr lang="en-US" sz="2400" kern="1200" dirty="0"/>
        </a:p>
      </dsp:txBody>
      <dsp:txXfrm>
        <a:off x="1507738" y="1213679"/>
        <a:ext cx="9007861" cy="13054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30E603-94D7-4E01-8B07-CD20E1F2980A}">
      <dsp:nvSpPr>
        <dsp:cNvPr id="0" name=""/>
        <dsp:cNvSpPr/>
      </dsp:nvSpPr>
      <dsp:spPr>
        <a:xfrm>
          <a:off x="0" y="1154622"/>
          <a:ext cx="10515600" cy="1305401"/>
        </a:xfrm>
        <a:prstGeom prst="roundRect">
          <a:avLst>
            <a:gd name="adj" fmla="val 10000"/>
          </a:avLst>
        </a:prstGeom>
        <a:solidFill>
          <a:schemeClr val="accent5">
            <a:lumMod val="20000"/>
            <a:lumOff val="80000"/>
          </a:schemeClr>
        </a:solidFill>
        <a:ln>
          <a:noFill/>
        </a:ln>
        <a:effectLst/>
      </dsp:spPr>
      <dsp:style>
        <a:lnRef idx="0">
          <a:scrgbClr r="0" g="0" b="0"/>
        </a:lnRef>
        <a:fillRef idx="1">
          <a:scrgbClr r="0" g="0" b="0"/>
        </a:fillRef>
        <a:effectRef idx="0">
          <a:scrgbClr r="0" g="0" b="0"/>
        </a:effectRef>
        <a:fontRef idx="minor"/>
      </dsp:style>
    </dsp:sp>
    <dsp:sp modelId="{7F2E9091-DAAE-4F2E-A345-209313A2B88E}">
      <dsp:nvSpPr>
        <dsp:cNvPr id="0" name=""/>
        <dsp:cNvSpPr/>
      </dsp:nvSpPr>
      <dsp:spPr>
        <a:xfrm>
          <a:off x="407240" y="1488549"/>
          <a:ext cx="717970" cy="717970"/>
        </a:xfrm>
        <a:prstGeom prst="rect">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05CC54-DBA9-41FE-B494-34D0CCFC4F4E}">
      <dsp:nvSpPr>
        <dsp:cNvPr id="0" name=""/>
        <dsp:cNvSpPr/>
      </dsp:nvSpPr>
      <dsp:spPr>
        <a:xfrm>
          <a:off x="1507738" y="1213679"/>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marL="0" lvl="0" indent="0" algn="l" defTabSz="1066800">
            <a:lnSpc>
              <a:spcPct val="100000"/>
            </a:lnSpc>
            <a:spcBef>
              <a:spcPct val="0"/>
            </a:spcBef>
            <a:spcAft>
              <a:spcPct val="35000"/>
            </a:spcAft>
            <a:buNone/>
          </a:pPr>
          <a:r>
            <a:rPr lang="de-DE" sz="2400" kern="1200" dirty="0" err="1"/>
            <a:t>Expert:inneninterviews</a:t>
          </a:r>
          <a:endParaRPr lang="en-US" sz="2400" kern="1200" dirty="0"/>
        </a:p>
      </dsp:txBody>
      <dsp:txXfrm>
        <a:off x="1507738" y="1213679"/>
        <a:ext cx="9007861" cy="130540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875559-7379-A947-A30B-0FFF554B2618}" type="datetimeFigureOut">
              <a:rPr lang="de-DE" smtClean="0"/>
              <a:t>12.10.22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DCD730-81A5-8A43-82EA-98A0764AA02C}" type="slidenum">
              <a:rPr lang="de-DE" smtClean="0"/>
              <a:t>‹Nr.›</a:t>
            </a:fld>
            <a:endParaRPr lang="de-DE"/>
          </a:p>
        </p:txBody>
      </p:sp>
    </p:spTree>
    <p:extLst>
      <p:ext uri="{BB962C8B-B14F-4D97-AF65-F5344CB8AC3E}">
        <p14:creationId xmlns:p14="http://schemas.microsoft.com/office/powerpoint/2010/main" val="1422035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0ADCD730-81A5-8A43-82EA-98A0764AA02C}" type="slidenum">
              <a:rPr lang="de-DE" smtClean="0"/>
              <a:t>1</a:t>
            </a:fld>
            <a:endParaRPr lang="de-DE"/>
          </a:p>
        </p:txBody>
      </p:sp>
    </p:spTree>
    <p:extLst>
      <p:ext uri="{BB962C8B-B14F-4D97-AF65-F5344CB8AC3E}">
        <p14:creationId xmlns:p14="http://schemas.microsoft.com/office/powerpoint/2010/main" val="2696773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0EAAB41-180D-45F9-B8C3-C01FA8E99F10}" type="slidenum">
              <a:rPr lang="de-DE" smtClean="0"/>
              <a:t>12</a:t>
            </a:fld>
            <a:endParaRPr lang="de-DE"/>
          </a:p>
        </p:txBody>
      </p:sp>
    </p:spTree>
    <p:extLst>
      <p:ext uri="{BB962C8B-B14F-4D97-AF65-F5344CB8AC3E}">
        <p14:creationId xmlns:p14="http://schemas.microsoft.com/office/powerpoint/2010/main" val="1649933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5"/>
          </p:nvPr>
        </p:nvSpPr>
        <p:spPr/>
        <p:txBody>
          <a:bodyPr/>
          <a:lstStyle/>
          <a:p>
            <a:pPr marL="0" marR="0" lvl="0" indent="0" algn="r" defTabSz="954299" rtl="0" eaLnBrk="1" fontAlgn="base" latinLnBrk="0" hangingPunct="1">
              <a:lnSpc>
                <a:spcPct val="100000"/>
              </a:lnSpc>
              <a:spcBef>
                <a:spcPct val="0"/>
              </a:spcBef>
              <a:spcAft>
                <a:spcPct val="0"/>
              </a:spcAft>
              <a:buClrTx/>
              <a:buSzTx/>
              <a:buFontTx/>
              <a:buNone/>
              <a:tabLst/>
              <a:defRPr/>
            </a:pPr>
            <a:fld id="{13F384E7-8D0C-41EC-96CE-B0A6A59D199C}" type="slidenum">
              <a:rPr kumimoji="0" lang="de-DE"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54299" rtl="0" eaLnBrk="1" fontAlgn="base" latinLnBrk="0" hangingPunct="1">
                <a:lnSpc>
                  <a:spcPct val="100000"/>
                </a:lnSpc>
                <a:spcBef>
                  <a:spcPct val="0"/>
                </a:spcBef>
                <a:spcAft>
                  <a:spcPct val="0"/>
                </a:spcAft>
                <a:buClrTx/>
                <a:buSzTx/>
                <a:buFontTx/>
                <a:buNone/>
                <a:tabLst/>
                <a:defRPr/>
              </a:pPr>
              <a:t>13</a:t>
            </a:fld>
            <a:endParaRPr kumimoji="0" lang="de-DE"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3753916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0ADCD730-81A5-8A43-82EA-98A0764AA02C}" type="slidenum">
              <a:rPr lang="de-DE" smtClean="0"/>
              <a:t>14</a:t>
            </a:fld>
            <a:endParaRPr lang="de-DE"/>
          </a:p>
        </p:txBody>
      </p:sp>
    </p:spTree>
    <p:extLst>
      <p:ext uri="{BB962C8B-B14F-4D97-AF65-F5344CB8AC3E}">
        <p14:creationId xmlns:p14="http://schemas.microsoft.com/office/powerpoint/2010/main" val="5608169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a:p>
            <a:endParaRPr lang="de-DE" dirty="0"/>
          </a:p>
        </p:txBody>
      </p:sp>
      <p:sp>
        <p:nvSpPr>
          <p:cNvPr id="4" name="Foliennummernplatzhalter 3"/>
          <p:cNvSpPr>
            <a:spLocks noGrp="1"/>
          </p:cNvSpPr>
          <p:nvPr>
            <p:ph type="sldNum" sz="quarter" idx="5"/>
          </p:nvPr>
        </p:nvSpPr>
        <p:spPr/>
        <p:txBody>
          <a:bodyPr/>
          <a:lstStyle/>
          <a:p>
            <a:fld id="{0ADCD730-81A5-8A43-82EA-98A0764AA02C}" type="slidenum">
              <a:rPr lang="de-DE" smtClean="0"/>
              <a:t>15</a:t>
            </a:fld>
            <a:endParaRPr lang="de-DE"/>
          </a:p>
        </p:txBody>
      </p:sp>
    </p:spTree>
    <p:extLst>
      <p:ext uri="{BB962C8B-B14F-4D97-AF65-F5344CB8AC3E}">
        <p14:creationId xmlns:p14="http://schemas.microsoft.com/office/powerpoint/2010/main" val="39660470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a:p>
            <a:endParaRPr lang="de-DE" dirty="0"/>
          </a:p>
        </p:txBody>
      </p:sp>
      <p:sp>
        <p:nvSpPr>
          <p:cNvPr id="4" name="Foliennummernplatzhalter 3"/>
          <p:cNvSpPr>
            <a:spLocks noGrp="1"/>
          </p:cNvSpPr>
          <p:nvPr>
            <p:ph type="sldNum" sz="quarter" idx="5"/>
          </p:nvPr>
        </p:nvSpPr>
        <p:spPr/>
        <p:txBody>
          <a:bodyPr/>
          <a:lstStyle/>
          <a:p>
            <a:fld id="{0ADCD730-81A5-8A43-82EA-98A0764AA02C}" type="slidenum">
              <a:rPr lang="de-DE" smtClean="0"/>
              <a:t>16</a:t>
            </a:fld>
            <a:endParaRPr lang="de-DE"/>
          </a:p>
        </p:txBody>
      </p:sp>
    </p:spTree>
    <p:extLst>
      <p:ext uri="{BB962C8B-B14F-4D97-AF65-F5344CB8AC3E}">
        <p14:creationId xmlns:p14="http://schemas.microsoft.com/office/powerpoint/2010/main" val="11061376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a:p>
            <a:endParaRPr lang="de-DE" dirty="0"/>
          </a:p>
        </p:txBody>
      </p:sp>
      <p:sp>
        <p:nvSpPr>
          <p:cNvPr id="4" name="Foliennummernplatzhalter 3"/>
          <p:cNvSpPr>
            <a:spLocks noGrp="1"/>
          </p:cNvSpPr>
          <p:nvPr>
            <p:ph type="sldNum" sz="quarter" idx="5"/>
          </p:nvPr>
        </p:nvSpPr>
        <p:spPr/>
        <p:txBody>
          <a:bodyPr/>
          <a:lstStyle/>
          <a:p>
            <a:fld id="{0ADCD730-81A5-8A43-82EA-98A0764AA02C}" type="slidenum">
              <a:rPr lang="de-DE" smtClean="0"/>
              <a:t>17</a:t>
            </a:fld>
            <a:endParaRPr lang="de-DE"/>
          </a:p>
        </p:txBody>
      </p:sp>
    </p:spTree>
    <p:extLst>
      <p:ext uri="{BB962C8B-B14F-4D97-AF65-F5344CB8AC3E}">
        <p14:creationId xmlns:p14="http://schemas.microsoft.com/office/powerpoint/2010/main" val="27838676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de-DE" sz="1200" b="1" dirty="0"/>
          </a:p>
          <a:p>
            <a:endParaRPr lang="de-DE" sz="1200" b="1" dirty="0"/>
          </a:p>
        </p:txBody>
      </p:sp>
      <p:sp>
        <p:nvSpPr>
          <p:cNvPr id="4" name="Foliennummernplatzhalter 3"/>
          <p:cNvSpPr>
            <a:spLocks noGrp="1"/>
          </p:cNvSpPr>
          <p:nvPr>
            <p:ph type="sldNum" sz="quarter" idx="5"/>
          </p:nvPr>
        </p:nvSpPr>
        <p:spPr/>
        <p:txBody>
          <a:bodyPr/>
          <a:lstStyle/>
          <a:p>
            <a:pPr marL="0" marR="0" lvl="0" indent="0" algn="r" defTabSz="954299" rtl="0" eaLnBrk="1" fontAlgn="base" latinLnBrk="0" hangingPunct="1">
              <a:lnSpc>
                <a:spcPct val="100000"/>
              </a:lnSpc>
              <a:spcBef>
                <a:spcPct val="0"/>
              </a:spcBef>
              <a:spcAft>
                <a:spcPct val="0"/>
              </a:spcAft>
              <a:buClrTx/>
              <a:buSzTx/>
              <a:buFontTx/>
              <a:buNone/>
              <a:tabLst/>
              <a:defRPr/>
            </a:pPr>
            <a:fld id="{20EAAB41-180D-45F9-B8C3-C01FA8E99F10}" type="slidenum">
              <a:rPr kumimoji="0" lang="de-DE"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54299" rtl="0" eaLnBrk="1" fontAlgn="base" latinLnBrk="0" hangingPunct="1">
                <a:lnSpc>
                  <a:spcPct val="100000"/>
                </a:lnSpc>
                <a:spcBef>
                  <a:spcPct val="0"/>
                </a:spcBef>
                <a:spcAft>
                  <a:spcPct val="0"/>
                </a:spcAft>
                <a:buClrTx/>
                <a:buSzTx/>
                <a:buFontTx/>
                <a:buNone/>
                <a:tabLst/>
                <a:defRPr/>
              </a:pPr>
              <a:t>18</a:t>
            </a:fld>
            <a:endParaRPr kumimoji="0" lang="de-DE"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88683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0EAAB41-180D-45F9-B8C3-C01FA8E99F10}" type="slidenum">
              <a:rPr lang="de-DE" smtClean="0"/>
              <a:t>19</a:t>
            </a:fld>
            <a:endParaRPr lang="de-DE"/>
          </a:p>
        </p:txBody>
      </p:sp>
    </p:spTree>
    <p:extLst>
      <p:ext uri="{BB962C8B-B14F-4D97-AF65-F5344CB8AC3E}">
        <p14:creationId xmlns:p14="http://schemas.microsoft.com/office/powerpoint/2010/main" val="8764462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de-DE" sz="1200" b="1" dirty="0"/>
          </a:p>
          <a:p>
            <a:endParaRPr lang="de-DE" sz="1200" b="1" dirty="0"/>
          </a:p>
        </p:txBody>
      </p:sp>
      <p:sp>
        <p:nvSpPr>
          <p:cNvPr id="4" name="Foliennummernplatzhalter 3"/>
          <p:cNvSpPr>
            <a:spLocks noGrp="1"/>
          </p:cNvSpPr>
          <p:nvPr>
            <p:ph type="sldNum" sz="quarter" idx="5"/>
          </p:nvPr>
        </p:nvSpPr>
        <p:spPr/>
        <p:txBody>
          <a:bodyPr/>
          <a:lstStyle/>
          <a:p>
            <a:pPr marL="0" marR="0" lvl="0" indent="0" algn="r" defTabSz="954299" rtl="0" eaLnBrk="1" fontAlgn="base" latinLnBrk="0" hangingPunct="1">
              <a:lnSpc>
                <a:spcPct val="100000"/>
              </a:lnSpc>
              <a:spcBef>
                <a:spcPct val="0"/>
              </a:spcBef>
              <a:spcAft>
                <a:spcPct val="0"/>
              </a:spcAft>
              <a:buClrTx/>
              <a:buSzTx/>
              <a:buFontTx/>
              <a:buNone/>
              <a:tabLst/>
              <a:defRPr/>
            </a:pPr>
            <a:fld id="{20EAAB41-180D-45F9-B8C3-C01FA8E99F10}" type="slidenum">
              <a:rPr kumimoji="0" lang="de-DE"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54299" rtl="0" eaLnBrk="1" fontAlgn="base" latinLnBrk="0" hangingPunct="1">
                <a:lnSpc>
                  <a:spcPct val="100000"/>
                </a:lnSpc>
                <a:spcBef>
                  <a:spcPct val="0"/>
                </a:spcBef>
                <a:spcAft>
                  <a:spcPct val="0"/>
                </a:spcAft>
                <a:buClrTx/>
                <a:buSzTx/>
                <a:buFontTx/>
                <a:buNone/>
                <a:tabLst/>
                <a:defRPr/>
              </a:pPr>
              <a:t>20</a:t>
            </a:fld>
            <a:endParaRPr kumimoji="0" lang="de-DE"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7520339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0EAAB41-180D-45F9-B8C3-C01FA8E99F10}" type="slidenum">
              <a:rPr lang="de-DE" smtClean="0"/>
              <a:t>21</a:t>
            </a:fld>
            <a:endParaRPr lang="de-DE"/>
          </a:p>
        </p:txBody>
      </p:sp>
    </p:spTree>
    <p:extLst>
      <p:ext uri="{BB962C8B-B14F-4D97-AF65-F5344CB8AC3E}">
        <p14:creationId xmlns:p14="http://schemas.microsoft.com/office/powerpoint/2010/main" val="664306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0ADCD730-81A5-8A43-82EA-98A0764AA02C}" type="slidenum">
              <a:rPr lang="de-DE" smtClean="0"/>
              <a:t>2</a:t>
            </a:fld>
            <a:endParaRPr lang="de-DE"/>
          </a:p>
        </p:txBody>
      </p:sp>
    </p:spTree>
    <p:extLst>
      <p:ext uri="{BB962C8B-B14F-4D97-AF65-F5344CB8AC3E}">
        <p14:creationId xmlns:p14="http://schemas.microsoft.com/office/powerpoint/2010/main" val="28710174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sz="1200" b="0" dirty="0"/>
          </a:p>
        </p:txBody>
      </p:sp>
      <p:sp>
        <p:nvSpPr>
          <p:cNvPr id="4" name="Foliennummernplatzhalter 3"/>
          <p:cNvSpPr>
            <a:spLocks noGrp="1"/>
          </p:cNvSpPr>
          <p:nvPr>
            <p:ph type="sldNum" sz="quarter" idx="5"/>
          </p:nvPr>
        </p:nvSpPr>
        <p:spPr/>
        <p:txBody>
          <a:bodyPr/>
          <a:lstStyle/>
          <a:p>
            <a:pPr marL="0" marR="0" lvl="0" indent="0" algn="r" defTabSz="954299" rtl="0" eaLnBrk="1" fontAlgn="base" latinLnBrk="0" hangingPunct="1">
              <a:lnSpc>
                <a:spcPct val="100000"/>
              </a:lnSpc>
              <a:spcBef>
                <a:spcPct val="0"/>
              </a:spcBef>
              <a:spcAft>
                <a:spcPct val="0"/>
              </a:spcAft>
              <a:buClrTx/>
              <a:buSzTx/>
              <a:buFontTx/>
              <a:buNone/>
              <a:tabLst/>
              <a:defRPr/>
            </a:pPr>
            <a:fld id="{20EAAB41-180D-45F9-B8C3-C01FA8E99F10}" type="slidenum">
              <a:rPr kumimoji="0" lang="de-DE"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54299" rtl="0" eaLnBrk="1" fontAlgn="base" latinLnBrk="0" hangingPunct="1">
                <a:lnSpc>
                  <a:spcPct val="100000"/>
                </a:lnSpc>
                <a:spcBef>
                  <a:spcPct val="0"/>
                </a:spcBef>
                <a:spcAft>
                  <a:spcPct val="0"/>
                </a:spcAft>
                <a:buClrTx/>
                <a:buSzTx/>
                <a:buFontTx/>
                <a:buNone/>
                <a:tabLst/>
                <a:defRPr/>
              </a:pPr>
              <a:t>22</a:t>
            </a:fld>
            <a:endParaRPr kumimoji="0" lang="de-DE"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5252359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0EAAB41-180D-45F9-B8C3-C01FA8E99F10}" type="slidenum">
              <a:rPr lang="de-DE" smtClean="0"/>
              <a:t>23</a:t>
            </a:fld>
            <a:endParaRPr lang="de-DE"/>
          </a:p>
        </p:txBody>
      </p:sp>
    </p:spTree>
    <p:extLst>
      <p:ext uri="{BB962C8B-B14F-4D97-AF65-F5344CB8AC3E}">
        <p14:creationId xmlns:p14="http://schemas.microsoft.com/office/powerpoint/2010/main" val="30092573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sz="1200" b="0" dirty="0"/>
          </a:p>
        </p:txBody>
      </p:sp>
      <p:sp>
        <p:nvSpPr>
          <p:cNvPr id="4" name="Foliennummernplatzhalter 3"/>
          <p:cNvSpPr>
            <a:spLocks noGrp="1"/>
          </p:cNvSpPr>
          <p:nvPr>
            <p:ph type="sldNum" sz="quarter" idx="5"/>
          </p:nvPr>
        </p:nvSpPr>
        <p:spPr/>
        <p:txBody>
          <a:bodyPr/>
          <a:lstStyle/>
          <a:p>
            <a:pPr marL="0" marR="0" lvl="0" indent="0" algn="r" defTabSz="954299" rtl="0" eaLnBrk="1" fontAlgn="base" latinLnBrk="0" hangingPunct="1">
              <a:lnSpc>
                <a:spcPct val="100000"/>
              </a:lnSpc>
              <a:spcBef>
                <a:spcPct val="0"/>
              </a:spcBef>
              <a:spcAft>
                <a:spcPct val="0"/>
              </a:spcAft>
              <a:buClrTx/>
              <a:buSzTx/>
              <a:buFontTx/>
              <a:buNone/>
              <a:tabLst/>
              <a:defRPr/>
            </a:pPr>
            <a:fld id="{20EAAB41-180D-45F9-B8C3-C01FA8E99F10}" type="slidenum">
              <a:rPr kumimoji="0" lang="de-DE"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54299" rtl="0" eaLnBrk="1" fontAlgn="base" latinLnBrk="0" hangingPunct="1">
                <a:lnSpc>
                  <a:spcPct val="100000"/>
                </a:lnSpc>
                <a:spcBef>
                  <a:spcPct val="0"/>
                </a:spcBef>
                <a:spcAft>
                  <a:spcPct val="0"/>
                </a:spcAft>
                <a:buClrTx/>
                <a:buSzTx/>
                <a:buFontTx/>
                <a:buNone/>
                <a:tabLst/>
                <a:defRPr/>
              </a:pPr>
              <a:t>24</a:t>
            </a:fld>
            <a:endParaRPr kumimoji="0" lang="de-DE"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2522904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0ADCD730-81A5-8A43-82EA-98A0764AA02C}" type="slidenum">
              <a:rPr lang="de-DE" smtClean="0"/>
              <a:t>26</a:t>
            </a:fld>
            <a:endParaRPr lang="de-DE"/>
          </a:p>
        </p:txBody>
      </p:sp>
    </p:spTree>
    <p:extLst>
      <p:ext uri="{BB962C8B-B14F-4D97-AF65-F5344CB8AC3E}">
        <p14:creationId xmlns:p14="http://schemas.microsoft.com/office/powerpoint/2010/main" val="25646819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sz="1200" b="0" dirty="0"/>
          </a:p>
        </p:txBody>
      </p:sp>
      <p:sp>
        <p:nvSpPr>
          <p:cNvPr id="4" name="Foliennummernplatzhalter 3"/>
          <p:cNvSpPr>
            <a:spLocks noGrp="1"/>
          </p:cNvSpPr>
          <p:nvPr>
            <p:ph type="sldNum" sz="quarter" idx="5"/>
          </p:nvPr>
        </p:nvSpPr>
        <p:spPr/>
        <p:txBody>
          <a:bodyPr/>
          <a:lstStyle/>
          <a:p>
            <a:pPr marL="0" marR="0" lvl="0" indent="0" algn="r" defTabSz="954299" rtl="0" eaLnBrk="1" fontAlgn="base" latinLnBrk="0" hangingPunct="1">
              <a:lnSpc>
                <a:spcPct val="100000"/>
              </a:lnSpc>
              <a:spcBef>
                <a:spcPct val="0"/>
              </a:spcBef>
              <a:spcAft>
                <a:spcPct val="0"/>
              </a:spcAft>
              <a:buClrTx/>
              <a:buSzTx/>
              <a:buFontTx/>
              <a:buNone/>
              <a:tabLst/>
              <a:defRPr/>
            </a:pPr>
            <a:fld id="{20EAAB41-180D-45F9-B8C3-C01FA8E99F10}" type="slidenum">
              <a:rPr kumimoji="0" lang="de-DE" sz="13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54299" rtl="0" eaLnBrk="1" fontAlgn="base" latinLnBrk="0" hangingPunct="1">
                <a:lnSpc>
                  <a:spcPct val="100000"/>
                </a:lnSpc>
                <a:spcBef>
                  <a:spcPct val="0"/>
                </a:spcBef>
                <a:spcAft>
                  <a:spcPct val="0"/>
                </a:spcAft>
                <a:buClrTx/>
                <a:buSzTx/>
                <a:buFontTx/>
                <a:buNone/>
                <a:tabLst/>
                <a:defRPr/>
              </a:pPr>
              <a:t>27</a:t>
            </a:fld>
            <a:endParaRPr kumimoji="0" lang="de-DE" sz="13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9079095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0EAAB41-180D-45F9-B8C3-C01FA8E99F10}" type="slidenum">
              <a:rPr lang="de-DE" smtClean="0"/>
              <a:t>28</a:t>
            </a:fld>
            <a:endParaRPr lang="de-DE"/>
          </a:p>
        </p:txBody>
      </p:sp>
    </p:spTree>
    <p:extLst>
      <p:ext uri="{BB962C8B-B14F-4D97-AF65-F5344CB8AC3E}">
        <p14:creationId xmlns:p14="http://schemas.microsoft.com/office/powerpoint/2010/main" val="33342848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0EAAB41-180D-45F9-B8C3-C01FA8E99F10}" type="slidenum">
              <a:rPr lang="de-DE" smtClean="0"/>
              <a:t>29</a:t>
            </a:fld>
            <a:endParaRPr lang="de-DE"/>
          </a:p>
        </p:txBody>
      </p:sp>
    </p:spTree>
    <p:extLst>
      <p:ext uri="{BB962C8B-B14F-4D97-AF65-F5344CB8AC3E}">
        <p14:creationId xmlns:p14="http://schemas.microsoft.com/office/powerpoint/2010/main" val="20534175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0ADCD730-81A5-8A43-82EA-98A0764AA02C}" type="slidenum">
              <a:rPr lang="de-DE" smtClean="0"/>
              <a:t>32</a:t>
            </a:fld>
            <a:endParaRPr lang="de-DE"/>
          </a:p>
        </p:txBody>
      </p:sp>
    </p:spTree>
    <p:extLst>
      <p:ext uri="{BB962C8B-B14F-4D97-AF65-F5344CB8AC3E}">
        <p14:creationId xmlns:p14="http://schemas.microsoft.com/office/powerpoint/2010/main" val="3025637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0ADCD730-81A5-8A43-82EA-98A0764AA02C}" type="slidenum">
              <a:rPr lang="de-DE" smtClean="0"/>
              <a:t>3</a:t>
            </a:fld>
            <a:endParaRPr lang="de-DE"/>
          </a:p>
        </p:txBody>
      </p:sp>
    </p:spTree>
    <p:extLst>
      <p:ext uri="{BB962C8B-B14F-4D97-AF65-F5344CB8AC3E}">
        <p14:creationId xmlns:p14="http://schemas.microsoft.com/office/powerpoint/2010/main" val="792787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0ADCD730-81A5-8A43-82EA-98A0764AA02C}" type="slidenum">
              <a:rPr lang="de-DE" smtClean="0"/>
              <a:t>4</a:t>
            </a:fld>
            <a:endParaRPr lang="de-DE"/>
          </a:p>
        </p:txBody>
      </p:sp>
    </p:spTree>
    <p:extLst>
      <p:ext uri="{BB962C8B-B14F-4D97-AF65-F5344CB8AC3E}">
        <p14:creationId xmlns:p14="http://schemas.microsoft.com/office/powerpoint/2010/main" val="2980643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0EAAB41-180D-45F9-B8C3-C01FA8E99F10}" type="slidenum">
              <a:rPr lang="de-DE" smtClean="0"/>
              <a:t>5</a:t>
            </a:fld>
            <a:endParaRPr lang="de-DE"/>
          </a:p>
        </p:txBody>
      </p:sp>
    </p:spTree>
    <p:extLst>
      <p:ext uri="{BB962C8B-B14F-4D97-AF65-F5344CB8AC3E}">
        <p14:creationId xmlns:p14="http://schemas.microsoft.com/office/powerpoint/2010/main" val="67763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0EAAB41-180D-45F9-B8C3-C01FA8E99F10}" type="slidenum">
              <a:rPr lang="de-DE" smtClean="0"/>
              <a:t>7</a:t>
            </a:fld>
            <a:endParaRPr lang="de-DE"/>
          </a:p>
        </p:txBody>
      </p:sp>
    </p:spTree>
    <p:extLst>
      <p:ext uri="{BB962C8B-B14F-4D97-AF65-F5344CB8AC3E}">
        <p14:creationId xmlns:p14="http://schemas.microsoft.com/office/powerpoint/2010/main" val="18748204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0EAAB41-180D-45F9-B8C3-C01FA8E99F10}" type="slidenum">
              <a:rPr lang="de-DE" smtClean="0"/>
              <a:t>8</a:t>
            </a:fld>
            <a:endParaRPr lang="de-DE"/>
          </a:p>
        </p:txBody>
      </p:sp>
    </p:spTree>
    <p:extLst>
      <p:ext uri="{BB962C8B-B14F-4D97-AF65-F5344CB8AC3E}">
        <p14:creationId xmlns:p14="http://schemas.microsoft.com/office/powerpoint/2010/main" val="2132840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0EAAB41-180D-45F9-B8C3-C01FA8E99F10}" type="slidenum">
              <a:rPr lang="de-DE" smtClean="0"/>
              <a:t>9</a:t>
            </a:fld>
            <a:endParaRPr lang="de-DE"/>
          </a:p>
        </p:txBody>
      </p:sp>
    </p:spTree>
    <p:extLst>
      <p:ext uri="{BB962C8B-B14F-4D97-AF65-F5344CB8AC3E}">
        <p14:creationId xmlns:p14="http://schemas.microsoft.com/office/powerpoint/2010/main" val="3333323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0EAAB41-180D-45F9-B8C3-C01FA8E99F10}" type="slidenum">
              <a:rPr lang="de-DE" smtClean="0"/>
              <a:t>10</a:t>
            </a:fld>
            <a:endParaRPr lang="de-DE"/>
          </a:p>
        </p:txBody>
      </p:sp>
    </p:spTree>
    <p:extLst>
      <p:ext uri="{BB962C8B-B14F-4D97-AF65-F5344CB8AC3E}">
        <p14:creationId xmlns:p14="http://schemas.microsoft.com/office/powerpoint/2010/main" val="26623387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elfolie">
    <p:spTree>
      <p:nvGrpSpPr>
        <p:cNvPr id="1" name=""/>
        <p:cNvGrpSpPr/>
        <p:nvPr/>
      </p:nvGrpSpPr>
      <p:grpSpPr>
        <a:xfrm>
          <a:off x="0" y="0"/>
          <a:ext cx="0" cy="0"/>
          <a:chOff x="0" y="0"/>
          <a:chExt cx="0" cy="0"/>
        </a:xfrm>
      </p:grpSpPr>
      <p:sp>
        <p:nvSpPr>
          <p:cNvPr id="5" name="Titel 1">
            <a:extLst>
              <a:ext uri="{FF2B5EF4-FFF2-40B4-BE49-F238E27FC236}">
                <a16:creationId xmlns:a16="http://schemas.microsoft.com/office/drawing/2014/main" id="{ED8FDE09-B01E-B03B-6935-E79CAE858711}"/>
              </a:ext>
            </a:extLst>
          </p:cNvPr>
          <p:cNvSpPr>
            <a:spLocks noGrp="1"/>
          </p:cNvSpPr>
          <p:nvPr>
            <p:ph type="ctrTitle"/>
          </p:nvPr>
        </p:nvSpPr>
        <p:spPr>
          <a:xfrm>
            <a:off x="3245411" y="1033463"/>
            <a:ext cx="7562289" cy="2387600"/>
          </a:xfrm>
        </p:spPr>
        <p:txBody>
          <a:bodyPr anchor="b">
            <a:normAutofit/>
          </a:bodyPr>
          <a:lstStyle>
            <a:lvl1pPr algn="l">
              <a:defRPr lang="de-DE" sz="4400" b="1" kern="1200" dirty="0">
                <a:solidFill>
                  <a:srgbClr val="216DAF"/>
                </a:solidFill>
                <a:latin typeface="+mj-lt"/>
                <a:ea typeface="+mj-ea"/>
                <a:cs typeface="+mj-cs"/>
              </a:defRPr>
            </a:lvl1pPr>
          </a:lstStyle>
          <a:p>
            <a:r>
              <a:rPr lang="de-DE" dirty="0"/>
              <a:t>Mastertitelformat bearbeiten</a:t>
            </a:r>
          </a:p>
        </p:txBody>
      </p:sp>
      <p:sp>
        <p:nvSpPr>
          <p:cNvPr id="6" name="Untertitel 2">
            <a:extLst>
              <a:ext uri="{FF2B5EF4-FFF2-40B4-BE49-F238E27FC236}">
                <a16:creationId xmlns:a16="http://schemas.microsoft.com/office/drawing/2014/main" id="{8AE3AC52-2A3F-22E0-45B8-018C59794022}"/>
              </a:ext>
            </a:extLst>
          </p:cNvPr>
          <p:cNvSpPr>
            <a:spLocks noGrp="1"/>
          </p:cNvSpPr>
          <p:nvPr>
            <p:ph type="subTitle" idx="1"/>
          </p:nvPr>
        </p:nvSpPr>
        <p:spPr>
          <a:xfrm>
            <a:off x="3245411" y="3470340"/>
            <a:ext cx="7562289" cy="1655762"/>
          </a:xfrm>
        </p:spPr>
        <p:txBody>
          <a:bodyPr>
            <a:normAutofit/>
          </a:bodyPr>
          <a:lstStyle>
            <a:lvl1pPr marL="0" indent="0" algn="l">
              <a:buNone/>
              <a:defRPr sz="3600">
                <a:solidFill>
                  <a:schemeClr val="tx1">
                    <a:lumMod val="75000"/>
                    <a:lumOff val="25000"/>
                  </a:schemeClr>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pic>
        <p:nvPicPr>
          <p:cNvPr id="7" name="Picture 2" descr="Hochschule Aalen - Technologiezentrum Leichtbau">
            <a:extLst>
              <a:ext uri="{FF2B5EF4-FFF2-40B4-BE49-F238E27FC236}">
                <a16:creationId xmlns:a16="http://schemas.microsoft.com/office/drawing/2014/main" id="{E187A3A9-8E02-D881-D82D-FEBE7DEE491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632556" y="174057"/>
            <a:ext cx="3353679" cy="561784"/>
          </a:xfrm>
          <a:prstGeom prst="rect">
            <a:avLst/>
          </a:prstGeom>
          <a:noFill/>
          <a:extLst>
            <a:ext uri="{909E8E84-426E-40DD-AFC4-6F175D3DCCD1}">
              <a14:hiddenFill xmlns:a14="http://schemas.microsoft.com/office/drawing/2010/main">
                <a:solidFill>
                  <a:srgbClr val="FFFFFF"/>
                </a:solidFill>
              </a14:hiddenFill>
            </a:ext>
          </a:extLst>
        </p:spPr>
      </p:pic>
      <p:pic>
        <p:nvPicPr>
          <p:cNvPr id="8" name="Grafik 7">
            <a:extLst>
              <a:ext uri="{FF2B5EF4-FFF2-40B4-BE49-F238E27FC236}">
                <a16:creationId xmlns:a16="http://schemas.microsoft.com/office/drawing/2014/main" id="{2609289C-6923-4ED6-1DFF-289EFFA9253F}"/>
              </a:ext>
            </a:extLst>
          </p:cNvPr>
          <p:cNvPicPr>
            <a:picLocks noChangeAspect="1"/>
          </p:cNvPicPr>
          <p:nvPr userDrawn="1"/>
        </p:nvPicPr>
        <p:blipFill>
          <a:blip r:embed="rId3"/>
          <a:stretch>
            <a:fillRect/>
          </a:stretch>
        </p:blipFill>
        <p:spPr>
          <a:xfrm>
            <a:off x="5999468" y="103024"/>
            <a:ext cx="2303903" cy="703849"/>
          </a:xfrm>
          <a:prstGeom prst="rect">
            <a:avLst/>
          </a:prstGeom>
        </p:spPr>
      </p:pic>
    </p:spTree>
    <p:extLst>
      <p:ext uri="{BB962C8B-B14F-4D97-AF65-F5344CB8AC3E}">
        <p14:creationId xmlns:p14="http://schemas.microsoft.com/office/powerpoint/2010/main" val="930305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BUMA">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F69DF609-3CAB-3508-28BE-23A0E9BF4DBA}"/>
              </a:ext>
            </a:extLst>
          </p:cNvPr>
          <p:cNvSpPr>
            <a:spLocks noGrp="1"/>
          </p:cNvSpPr>
          <p:nvPr>
            <p:ph idx="1"/>
          </p:nvPr>
        </p:nvSpPr>
        <p:spPr>
          <a:xfrm>
            <a:off x="347657" y="1392852"/>
            <a:ext cx="10515600" cy="4351338"/>
          </a:xfrm>
        </p:spPr>
        <p:txBody>
          <a:bodyPr/>
          <a:lstStyle>
            <a:lvl1pPr>
              <a:buClr>
                <a:schemeClr val="accent1"/>
              </a:buClr>
              <a:defRPr sz="2400"/>
            </a:lvl1pPr>
            <a:lvl2pPr>
              <a:defRPr sz="2000"/>
            </a:lvl2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 name="Titel 1">
            <a:extLst>
              <a:ext uri="{FF2B5EF4-FFF2-40B4-BE49-F238E27FC236}">
                <a16:creationId xmlns:a16="http://schemas.microsoft.com/office/drawing/2014/main" id="{9FD58637-17D3-C64D-C1BF-6F7AFE0721B6}"/>
              </a:ext>
            </a:extLst>
          </p:cNvPr>
          <p:cNvSpPr>
            <a:spLocks noGrp="1"/>
          </p:cNvSpPr>
          <p:nvPr>
            <p:ph type="title"/>
          </p:nvPr>
        </p:nvSpPr>
        <p:spPr>
          <a:xfrm>
            <a:off x="336755" y="239535"/>
            <a:ext cx="10515600" cy="1325563"/>
          </a:xfrm>
        </p:spPr>
        <p:txBody>
          <a:bodyPr>
            <a:normAutofit/>
          </a:bodyPr>
          <a:lstStyle>
            <a:lvl1pPr>
              <a:defRPr sz="3800">
                <a:solidFill>
                  <a:srgbClr val="0070C0"/>
                </a:solidFill>
              </a:defRPr>
            </a:lvl1pPr>
          </a:lstStyle>
          <a:p>
            <a:r>
              <a:rPr lang="de-DE" dirty="0"/>
              <a:t>Mastertitelformat bearbeiten</a:t>
            </a:r>
          </a:p>
        </p:txBody>
      </p:sp>
      <p:sp>
        <p:nvSpPr>
          <p:cNvPr id="9" name="Datumsplatzhalter 3">
            <a:extLst>
              <a:ext uri="{FF2B5EF4-FFF2-40B4-BE49-F238E27FC236}">
                <a16:creationId xmlns:a16="http://schemas.microsoft.com/office/drawing/2014/main" id="{F0A74BCB-7708-FC24-A1C4-AD39DFEE3F94}"/>
              </a:ext>
            </a:extLst>
          </p:cNvPr>
          <p:cNvSpPr>
            <a:spLocks noGrp="1"/>
          </p:cNvSpPr>
          <p:nvPr>
            <p:ph type="dt" sz="half" idx="10"/>
          </p:nvPr>
        </p:nvSpPr>
        <p:spPr>
          <a:xfrm>
            <a:off x="347030" y="6360048"/>
            <a:ext cx="2153893" cy="365124"/>
          </a:xfrm>
        </p:spPr>
        <p:txBody>
          <a:bodyPr/>
          <a:lstStyle>
            <a:lvl1pPr>
              <a:defRPr sz="1000">
                <a:solidFill>
                  <a:srgbClr val="216DAF"/>
                </a:solidFill>
              </a:defRPr>
            </a:lvl1pPr>
          </a:lstStyle>
          <a:p>
            <a:fld id="{4F48930E-A88F-264C-A98F-6F93A8E514DA}" type="datetimeFigureOut">
              <a:rPr lang="de-DE" smtClean="0"/>
              <a:pPr/>
              <a:t>12.10.22</a:t>
            </a:fld>
            <a:endParaRPr lang="de-DE" dirty="0"/>
          </a:p>
        </p:txBody>
      </p:sp>
      <p:sp>
        <p:nvSpPr>
          <p:cNvPr id="12" name="Fußzeilenplatzhalter 5">
            <a:extLst>
              <a:ext uri="{FF2B5EF4-FFF2-40B4-BE49-F238E27FC236}">
                <a16:creationId xmlns:a16="http://schemas.microsoft.com/office/drawing/2014/main" id="{BCB9BF0E-A1EE-7EC5-04E9-5B72DD5C5EB6}"/>
              </a:ext>
            </a:extLst>
          </p:cNvPr>
          <p:cNvSpPr txBox="1">
            <a:spLocks/>
          </p:cNvSpPr>
          <p:nvPr userDrawn="1"/>
        </p:nvSpPr>
        <p:spPr>
          <a:xfrm>
            <a:off x="2638697" y="6393279"/>
            <a:ext cx="6638164" cy="298661"/>
          </a:xfrm>
          <a:prstGeom prst="rect">
            <a:avLst/>
          </a:prstGeom>
        </p:spPr>
        <p:txBody>
          <a:bodyPr vert="horz" lIns="91440" tIns="45720" rIns="91440" bIns="45720" rtlCol="0" anchor="ctr"/>
          <a:lstStyle>
            <a:defPPr>
              <a:defRPr lang="de-D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000" kern="1200" dirty="0">
                <a:solidFill>
                  <a:srgbClr val="216DAF"/>
                </a:solidFill>
                <a:effectLst/>
                <a:latin typeface="+mn-lt"/>
                <a:ea typeface="+mn-ea"/>
                <a:cs typeface="+mn-cs"/>
              </a:rPr>
              <a:t>Hanus, L. &amp; Rieder K. (2022). </a:t>
            </a:r>
            <a:r>
              <a:rPr lang="de-DE" sz="1000" i="1" kern="1200" dirty="0">
                <a:solidFill>
                  <a:srgbClr val="216DAF"/>
                </a:solidFill>
                <a:effectLst/>
                <a:latin typeface="+mn-lt"/>
                <a:ea typeface="+mn-ea"/>
                <a:cs typeface="+mn-cs"/>
              </a:rPr>
              <a:t>VIBUMA – Virtuelles beteiligungsorientiertes Unterbrechungsmanagement bei Interaktionsarbeit. Ein Leitfaden zur Erfassung, Bewertung und Gestaltung von Unterbrechungen. </a:t>
            </a:r>
            <a:r>
              <a:rPr lang="de-DE" sz="1000" kern="1200" dirty="0">
                <a:solidFill>
                  <a:srgbClr val="216DAF"/>
                </a:solidFill>
                <a:effectLst/>
                <a:latin typeface="+mn-lt"/>
                <a:ea typeface="+mn-ea"/>
                <a:cs typeface="+mn-cs"/>
              </a:rPr>
              <a:t>Aalen: Hochschule Aalen.</a:t>
            </a:r>
          </a:p>
        </p:txBody>
      </p:sp>
      <p:sp>
        <p:nvSpPr>
          <p:cNvPr id="13" name="Foliennummernplatzhalter 5">
            <a:extLst>
              <a:ext uri="{FF2B5EF4-FFF2-40B4-BE49-F238E27FC236}">
                <a16:creationId xmlns:a16="http://schemas.microsoft.com/office/drawing/2014/main" id="{7EBE65B7-F8A8-E699-AC73-9D792F1221FA}"/>
              </a:ext>
            </a:extLst>
          </p:cNvPr>
          <p:cNvSpPr>
            <a:spLocks noGrp="1"/>
          </p:cNvSpPr>
          <p:nvPr>
            <p:ph type="sldNum" sz="quarter" idx="12"/>
          </p:nvPr>
        </p:nvSpPr>
        <p:spPr>
          <a:xfrm>
            <a:off x="9362829" y="6369371"/>
            <a:ext cx="2482139" cy="365124"/>
          </a:xfrm>
        </p:spPr>
        <p:txBody>
          <a:bodyPr/>
          <a:lstStyle>
            <a:lvl1pPr>
              <a:defRPr sz="1000">
                <a:solidFill>
                  <a:srgbClr val="216DAF"/>
                </a:solidFill>
              </a:defRPr>
            </a:lvl1pPr>
          </a:lstStyle>
          <a:p>
            <a:fld id="{C3266856-F4F6-4168-B7FF-E0BDBE3BB1D8}" type="slidenum">
              <a:rPr lang="de-DE" smtClean="0"/>
              <a:pPr/>
              <a:t>‹Nr.›</a:t>
            </a:fld>
            <a:endParaRPr lang="de-DE"/>
          </a:p>
        </p:txBody>
      </p:sp>
    </p:spTree>
    <p:extLst>
      <p:ext uri="{BB962C8B-B14F-4D97-AF65-F5344CB8AC3E}">
        <p14:creationId xmlns:p14="http://schemas.microsoft.com/office/powerpoint/2010/main" val="2326225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00923" y="1384637"/>
            <a:ext cx="8484234" cy="2852737"/>
          </a:xfrm>
        </p:spPr>
        <p:txBody>
          <a:bodyPr anchor="b">
            <a:normAutofit/>
          </a:bodyPr>
          <a:lstStyle>
            <a:lvl1pPr>
              <a:defRPr sz="5400">
                <a:solidFill>
                  <a:srgbClr val="216DAF"/>
                </a:solidFill>
              </a:defRPr>
            </a:lvl1pPr>
          </a:lstStyle>
          <a:p>
            <a:r>
              <a:rPr lang="de-DE" dirty="0"/>
              <a:t>Mastertitelformat bearbeiten</a:t>
            </a:r>
            <a:endParaRPr lang="en-US" dirty="0"/>
          </a:p>
        </p:txBody>
      </p:sp>
      <p:sp>
        <p:nvSpPr>
          <p:cNvPr id="6" name="Datumsplatzhalter 3">
            <a:extLst>
              <a:ext uri="{FF2B5EF4-FFF2-40B4-BE49-F238E27FC236}">
                <a16:creationId xmlns:a16="http://schemas.microsoft.com/office/drawing/2014/main" id="{DD8F9006-5A92-6AC8-65C1-8C8BDEF9E164}"/>
              </a:ext>
            </a:extLst>
          </p:cNvPr>
          <p:cNvSpPr>
            <a:spLocks noGrp="1"/>
          </p:cNvSpPr>
          <p:nvPr>
            <p:ph type="dt" sz="half" idx="10"/>
          </p:nvPr>
        </p:nvSpPr>
        <p:spPr>
          <a:xfrm>
            <a:off x="347030" y="6360048"/>
            <a:ext cx="2153893" cy="365124"/>
          </a:xfrm>
        </p:spPr>
        <p:txBody>
          <a:bodyPr/>
          <a:lstStyle>
            <a:lvl1pPr>
              <a:defRPr sz="1000">
                <a:solidFill>
                  <a:srgbClr val="216DAF"/>
                </a:solidFill>
              </a:defRPr>
            </a:lvl1pPr>
          </a:lstStyle>
          <a:p>
            <a:fld id="{4F48930E-A88F-264C-A98F-6F93A8E514DA}" type="datetimeFigureOut">
              <a:rPr lang="de-DE" smtClean="0"/>
              <a:pPr/>
              <a:t>12.10.22</a:t>
            </a:fld>
            <a:endParaRPr lang="de-DE" dirty="0"/>
          </a:p>
        </p:txBody>
      </p:sp>
      <p:sp>
        <p:nvSpPr>
          <p:cNvPr id="7" name="Foliennummernplatzhalter 5">
            <a:extLst>
              <a:ext uri="{FF2B5EF4-FFF2-40B4-BE49-F238E27FC236}">
                <a16:creationId xmlns:a16="http://schemas.microsoft.com/office/drawing/2014/main" id="{EB604A1B-E1B5-AF13-9F55-0084ECE50728}"/>
              </a:ext>
            </a:extLst>
          </p:cNvPr>
          <p:cNvSpPr>
            <a:spLocks noGrp="1"/>
          </p:cNvSpPr>
          <p:nvPr>
            <p:ph type="sldNum" sz="quarter" idx="12"/>
          </p:nvPr>
        </p:nvSpPr>
        <p:spPr>
          <a:xfrm>
            <a:off x="9362829" y="6369371"/>
            <a:ext cx="2482139" cy="365124"/>
          </a:xfrm>
        </p:spPr>
        <p:txBody>
          <a:bodyPr/>
          <a:lstStyle>
            <a:lvl1pPr>
              <a:defRPr sz="1000">
                <a:solidFill>
                  <a:srgbClr val="216DAF"/>
                </a:solidFill>
              </a:defRPr>
            </a:lvl1pPr>
          </a:lstStyle>
          <a:p>
            <a:fld id="{3053565E-8D9B-4744-BFB3-C4610D2EEA45}" type="slidenum">
              <a:rPr lang="de-DE" smtClean="0"/>
              <a:pPr/>
              <a:t>‹Nr.›</a:t>
            </a:fld>
            <a:endParaRPr lang="de-DE" dirty="0"/>
          </a:p>
        </p:txBody>
      </p:sp>
      <p:sp>
        <p:nvSpPr>
          <p:cNvPr id="11" name="Fußzeilenplatzhalter 5">
            <a:extLst>
              <a:ext uri="{FF2B5EF4-FFF2-40B4-BE49-F238E27FC236}">
                <a16:creationId xmlns:a16="http://schemas.microsoft.com/office/drawing/2014/main" id="{BD117521-49ED-5A77-A283-02DADA38E2FA}"/>
              </a:ext>
            </a:extLst>
          </p:cNvPr>
          <p:cNvSpPr txBox="1">
            <a:spLocks/>
          </p:cNvSpPr>
          <p:nvPr userDrawn="1"/>
        </p:nvSpPr>
        <p:spPr>
          <a:xfrm>
            <a:off x="2690949" y="6393279"/>
            <a:ext cx="6585912" cy="298661"/>
          </a:xfrm>
          <a:prstGeom prst="rect">
            <a:avLst/>
          </a:prstGeom>
        </p:spPr>
        <p:txBody>
          <a:bodyPr vert="horz" lIns="91440" tIns="45720" rIns="91440" bIns="45720" rtlCol="0" anchor="ctr"/>
          <a:lstStyle>
            <a:defPPr>
              <a:defRPr lang="de-D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000" kern="1200" dirty="0">
                <a:solidFill>
                  <a:srgbClr val="216DAF"/>
                </a:solidFill>
                <a:effectLst/>
                <a:latin typeface="+mn-lt"/>
                <a:ea typeface="+mn-ea"/>
                <a:cs typeface="+mn-cs"/>
              </a:rPr>
              <a:t>Hanus, L. &amp; Rieder K. (2022).  </a:t>
            </a:r>
            <a:r>
              <a:rPr lang="de-DE" sz="1000" i="1" kern="1200" dirty="0">
                <a:solidFill>
                  <a:srgbClr val="216DAF"/>
                </a:solidFill>
                <a:effectLst/>
                <a:latin typeface="+mn-lt"/>
                <a:ea typeface="+mn-ea"/>
                <a:cs typeface="+mn-cs"/>
              </a:rPr>
              <a:t>VIBUMA –  Virtuelles, beteiligungsorientiertes Unterbrechungsmanagement bei Interaktionsarbeit. Ein Leitfaden zur Erfassung, Bewertung und Gestaltung von Unterbrechungen. </a:t>
            </a:r>
            <a:r>
              <a:rPr lang="de-DE" sz="1000" kern="1200" dirty="0">
                <a:solidFill>
                  <a:srgbClr val="216DAF"/>
                </a:solidFill>
                <a:effectLst/>
                <a:latin typeface="+mn-lt"/>
                <a:ea typeface="+mn-ea"/>
                <a:cs typeface="+mn-cs"/>
              </a:rPr>
              <a:t>Aalen: Hochschule Aalen.</a:t>
            </a:r>
          </a:p>
        </p:txBody>
      </p:sp>
    </p:spTree>
    <p:extLst>
      <p:ext uri="{BB962C8B-B14F-4D97-AF65-F5344CB8AC3E}">
        <p14:creationId xmlns:p14="http://schemas.microsoft.com/office/powerpoint/2010/main" val="29767147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ABDCA926-817A-B672-4A5E-B0D6FD509A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9769187D-BFA0-7E06-1FED-83607BB49D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16F5011-B7CC-C271-18A8-EEBBB216D9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48930E-A88F-264C-A98F-6F93A8E514DA}" type="datetimeFigureOut">
              <a:rPr lang="de-DE" smtClean="0"/>
              <a:t>12.10.22</a:t>
            </a:fld>
            <a:endParaRPr lang="de-DE"/>
          </a:p>
        </p:txBody>
      </p:sp>
      <p:sp>
        <p:nvSpPr>
          <p:cNvPr id="5" name="Fußzeilenplatzhalter 4">
            <a:extLst>
              <a:ext uri="{FF2B5EF4-FFF2-40B4-BE49-F238E27FC236}">
                <a16:creationId xmlns:a16="http://schemas.microsoft.com/office/drawing/2014/main" id="{E597994A-A456-BD39-FD08-040059EEB2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B8C72DBB-C26C-BA51-9137-78E7C1D857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53565E-8D9B-4744-BFB3-C4610D2EEA45}" type="slidenum">
              <a:rPr lang="de-DE" smtClean="0"/>
              <a:t>‹Nr.›</a:t>
            </a:fld>
            <a:endParaRPr lang="de-DE"/>
          </a:p>
        </p:txBody>
      </p:sp>
    </p:spTree>
    <p:extLst>
      <p:ext uri="{BB962C8B-B14F-4D97-AF65-F5344CB8AC3E}">
        <p14:creationId xmlns:p14="http://schemas.microsoft.com/office/powerpoint/2010/main" val="2957354742"/>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1.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3.svg"/></Relationships>
</file>

<file path=ppt/slides/_rels/slide1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5.svg"/></Relationships>
</file>

<file path=ppt/slides/_rels/slide1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7.svg"/></Relationships>
</file>

<file path=ppt/slides/_rels/slide1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9.sv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18.sv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15.png"/></Relationships>
</file>

<file path=ppt/slides/_rels/slide9.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1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id="{8A31AD59-5C93-4A81-9F68-96DC3709B49F}"/>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6554468" y="5717254"/>
            <a:ext cx="5352365" cy="881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a:extLst>
              <a:ext uri="{FF2B5EF4-FFF2-40B4-BE49-F238E27FC236}">
                <a16:creationId xmlns:a16="http://schemas.microsoft.com/office/drawing/2014/main" id="{8BD337CD-D7AE-46F9-A99F-E4EA158A077C}"/>
              </a:ext>
            </a:extLst>
          </p:cNvPr>
          <p:cNvSpPr>
            <a:spLocks noGrp="1"/>
          </p:cNvSpPr>
          <p:nvPr>
            <p:ph type="ctrTitle"/>
          </p:nvPr>
        </p:nvSpPr>
        <p:spPr>
          <a:xfrm>
            <a:off x="2996036" y="1033463"/>
            <a:ext cx="7562289" cy="2387600"/>
          </a:xfrm>
        </p:spPr>
        <p:txBody>
          <a:bodyPr>
            <a:normAutofit/>
          </a:bodyPr>
          <a:lstStyle/>
          <a:p>
            <a:pPr algn="l"/>
            <a:r>
              <a:rPr lang="de-DE" sz="4000" b="1" dirty="0"/>
              <a:t>VIBUMA</a:t>
            </a:r>
            <a:endParaRPr lang="de-DE" sz="4300" b="1" dirty="0"/>
          </a:p>
        </p:txBody>
      </p:sp>
      <p:sp>
        <p:nvSpPr>
          <p:cNvPr id="5" name="Untertitel 4">
            <a:extLst>
              <a:ext uri="{FF2B5EF4-FFF2-40B4-BE49-F238E27FC236}">
                <a16:creationId xmlns:a16="http://schemas.microsoft.com/office/drawing/2014/main" id="{BD380129-C36C-B292-647E-F1FB6116062D}"/>
              </a:ext>
            </a:extLst>
          </p:cNvPr>
          <p:cNvSpPr>
            <a:spLocks noGrp="1"/>
          </p:cNvSpPr>
          <p:nvPr>
            <p:ph type="subTitle" idx="1"/>
          </p:nvPr>
        </p:nvSpPr>
        <p:spPr>
          <a:xfrm>
            <a:off x="2996036" y="3470340"/>
            <a:ext cx="9190429" cy="1655762"/>
          </a:xfrm>
        </p:spPr>
        <p:txBody>
          <a:bodyPr>
            <a:noAutofit/>
          </a:bodyPr>
          <a:lstStyle/>
          <a:p>
            <a:r>
              <a:rPr lang="de-DE" sz="3200" b="1" dirty="0">
                <a:solidFill>
                  <a:srgbClr val="216DAF"/>
                </a:solidFill>
              </a:rPr>
              <a:t>Vi</a:t>
            </a:r>
            <a:r>
              <a:rPr lang="de-DE" sz="3200" dirty="0"/>
              <a:t>rtuelles </a:t>
            </a:r>
            <a:r>
              <a:rPr lang="de-DE" sz="3200" b="1" dirty="0">
                <a:solidFill>
                  <a:srgbClr val="216DAF"/>
                </a:solidFill>
              </a:rPr>
              <a:t>b</a:t>
            </a:r>
            <a:r>
              <a:rPr lang="de-DE" sz="3200" dirty="0"/>
              <a:t>eteiligungsorientiertes </a:t>
            </a:r>
            <a:r>
              <a:rPr lang="de-DE" sz="3200" b="1" dirty="0">
                <a:solidFill>
                  <a:srgbClr val="216DAF"/>
                </a:solidFill>
              </a:rPr>
              <a:t>U</a:t>
            </a:r>
            <a:r>
              <a:rPr lang="de-DE" sz="3200" dirty="0"/>
              <a:t>nterbrechungs</a:t>
            </a:r>
            <a:r>
              <a:rPr lang="de-DE" sz="3200" b="1" dirty="0">
                <a:solidFill>
                  <a:srgbClr val="216DAF"/>
                </a:solidFill>
              </a:rPr>
              <a:t>ma</a:t>
            </a:r>
            <a:r>
              <a:rPr lang="de-DE" sz="3200" dirty="0"/>
              <a:t>nagement bei Interaktionsarbeit</a:t>
            </a:r>
            <a:br>
              <a:rPr lang="de-DE" sz="3200" dirty="0"/>
            </a:br>
            <a:br>
              <a:rPr lang="de-DE" sz="3200" dirty="0"/>
            </a:br>
            <a:r>
              <a:rPr lang="de-DE" sz="3200" dirty="0"/>
              <a:t>Gestaltungsworkshop</a:t>
            </a:r>
            <a:br>
              <a:rPr lang="de-DE" dirty="0"/>
            </a:br>
            <a:endParaRPr lang="de-DE" dirty="0"/>
          </a:p>
        </p:txBody>
      </p:sp>
    </p:spTree>
    <p:extLst>
      <p:ext uri="{BB962C8B-B14F-4D97-AF65-F5344CB8AC3E}">
        <p14:creationId xmlns:p14="http://schemas.microsoft.com/office/powerpoint/2010/main" val="874477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a:extLst>
              <a:ext uri="{FF2B5EF4-FFF2-40B4-BE49-F238E27FC236}">
                <a16:creationId xmlns:a16="http://schemas.microsoft.com/office/drawing/2014/main" id="{04D50159-D7DF-AF87-31BB-BCB203C99AEE}"/>
              </a:ext>
            </a:extLst>
          </p:cNvPr>
          <p:cNvSpPr/>
          <p:nvPr/>
        </p:nvSpPr>
        <p:spPr>
          <a:xfrm>
            <a:off x="1463164" y="2387129"/>
            <a:ext cx="9117495" cy="1325563"/>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Titel 1">
            <a:extLst>
              <a:ext uri="{FF2B5EF4-FFF2-40B4-BE49-F238E27FC236}">
                <a16:creationId xmlns:a16="http://schemas.microsoft.com/office/drawing/2014/main" id="{764731D4-7416-4C80-B195-798FDAAA4C22}"/>
              </a:ext>
            </a:extLst>
          </p:cNvPr>
          <p:cNvSpPr>
            <a:spLocks noGrp="1"/>
          </p:cNvSpPr>
          <p:nvPr>
            <p:ph type="title"/>
          </p:nvPr>
        </p:nvSpPr>
        <p:spPr/>
        <p:txBody>
          <a:bodyPr>
            <a:normAutofit/>
          </a:bodyPr>
          <a:lstStyle/>
          <a:p>
            <a:r>
              <a:rPr lang="de-DE" sz="3800" dirty="0">
                <a:solidFill>
                  <a:srgbClr val="216DAF"/>
                </a:solidFill>
              </a:rPr>
              <a:t>Rückblick</a:t>
            </a:r>
          </a:p>
        </p:txBody>
      </p:sp>
      <p:sp>
        <p:nvSpPr>
          <p:cNvPr id="12" name="Datumsplatzhalter 3">
            <a:extLst>
              <a:ext uri="{FF2B5EF4-FFF2-40B4-BE49-F238E27FC236}">
                <a16:creationId xmlns:a16="http://schemas.microsoft.com/office/drawing/2014/main" id="{09228578-DB85-E578-026E-4A8010ED3B7A}"/>
              </a:ext>
            </a:extLst>
          </p:cNvPr>
          <p:cNvSpPr>
            <a:spLocks noGrp="1"/>
          </p:cNvSpPr>
          <p:nvPr>
            <p:ph type="dt" sz="half" idx="10"/>
          </p:nvPr>
        </p:nvSpPr>
        <p:spPr/>
        <p:txBody>
          <a:bodyPr/>
          <a:lstStyle/>
          <a:p>
            <a:fld id="{DAF685D8-4D19-4C36-90AF-649C0556C7DC}" type="datetime1">
              <a:rPr lang="de-DE" smtClean="0"/>
              <a:t>12.10.22</a:t>
            </a:fld>
            <a:endParaRPr lang="de-DE" dirty="0"/>
          </a:p>
        </p:txBody>
      </p:sp>
      <p:sp>
        <p:nvSpPr>
          <p:cNvPr id="13" name="Foliennummernplatzhalter 5">
            <a:extLst>
              <a:ext uri="{FF2B5EF4-FFF2-40B4-BE49-F238E27FC236}">
                <a16:creationId xmlns:a16="http://schemas.microsoft.com/office/drawing/2014/main" id="{3646522B-1DB6-113D-7786-8CEF6B7F7DAA}"/>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10</a:t>
            </a:fld>
            <a:endParaRPr lang="de-DE"/>
          </a:p>
        </p:txBody>
      </p:sp>
      <p:sp>
        <p:nvSpPr>
          <p:cNvPr id="10" name="Textfeld 9">
            <a:extLst>
              <a:ext uri="{FF2B5EF4-FFF2-40B4-BE49-F238E27FC236}">
                <a16:creationId xmlns:a16="http://schemas.microsoft.com/office/drawing/2014/main" id="{8F83D162-C632-44F9-EE05-3CFF2EA0E3A1}"/>
              </a:ext>
            </a:extLst>
          </p:cNvPr>
          <p:cNvSpPr txBox="1"/>
          <p:nvPr/>
        </p:nvSpPr>
        <p:spPr>
          <a:xfrm>
            <a:off x="1611341" y="2657588"/>
            <a:ext cx="8751857" cy="861774"/>
          </a:xfrm>
          <a:prstGeom prst="rect">
            <a:avLst/>
          </a:prstGeom>
          <a:noFill/>
        </p:spPr>
        <p:txBody>
          <a:bodyPr wrap="square" anchor="ctr">
            <a:spAutoFit/>
          </a:bodyPr>
          <a:lstStyle/>
          <a:p>
            <a:pPr lvl="0" algn="ctr">
              <a:lnSpc>
                <a:spcPct val="100000"/>
              </a:lnSpc>
            </a:pPr>
            <a:r>
              <a:rPr lang="de-DE" sz="2400" dirty="0"/>
              <a:t>Hat sich Ihr Umgang mit Unterbrechungen in Ihrem Arbeitsalltag seit der Untersuchung verändert?</a:t>
            </a:r>
            <a:endParaRPr lang="en-US" sz="2400" dirty="0"/>
          </a:p>
        </p:txBody>
      </p:sp>
      <p:pic>
        <p:nvPicPr>
          <p:cNvPr id="20" name="Grafik 19" descr="Kundenbewertung mit einfarbiger Füllung">
            <a:extLst>
              <a:ext uri="{FF2B5EF4-FFF2-40B4-BE49-F238E27FC236}">
                <a16:creationId xmlns:a16="http://schemas.microsoft.com/office/drawing/2014/main" id="{F62C21A9-BA19-7121-CC3B-993AC872034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924081" y="3286564"/>
            <a:ext cx="2390550" cy="2390550"/>
          </a:xfrm>
          <a:prstGeom prst="rect">
            <a:avLst/>
          </a:prstGeom>
        </p:spPr>
      </p:pic>
    </p:spTree>
    <p:extLst>
      <p:ext uri="{BB962C8B-B14F-4D97-AF65-F5344CB8AC3E}">
        <p14:creationId xmlns:p14="http://schemas.microsoft.com/office/powerpoint/2010/main" val="2558618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02F72D-1907-4CDE-92DD-6CBD0FE0E6DB}"/>
              </a:ext>
            </a:extLst>
          </p:cNvPr>
          <p:cNvSpPr>
            <a:spLocks noGrp="1"/>
          </p:cNvSpPr>
          <p:nvPr>
            <p:ph type="title"/>
          </p:nvPr>
        </p:nvSpPr>
        <p:spPr>
          <a:xfrm>
            <a:off x="327045" y="546393"/>
            <a:ext cx="10515600" cy="732637"/>
          </a:xfrm>
        </p:spPr>
        <p:txBody>
          <a:bodyPr>
            <a:normAutofit/>
          </a:bodyPr>
          <a:lstStyle/>
          <a:p>
            <a:r>
              <a:rPr lang="de-DE" sz="3800" dirty="0">
                <a:solidFill>
                  <a:srgbClr val="216DAF"/>
                </a:solidFill>
              </a:rPr>
              <a:t>Agenda</a:t>
            </a:r>
          </a:p>
        </p:txBody>
      </p:sp>
      <p:sp>
        <p:nvSpPr>
          <p:cNvPr id="46" name="Textfeld 45">
            <a:extLst>
              <a:ext uri="{FF2B5EF4-FFF2-40B4-BE49-F238E27FC236}">
                <a16:creationId xmlns:a16="http://schemas.microsoft.com/office/drawing/2014/main" id="{D6D191D1-E5F3-40E9-8B92-A200BF30C990}"/>
              </a:ext>
            </a:extLst>
          </p:cNvPr>
          <p:cNvSpPr txBox="1"/>
          <p:nvPr/>
        </p:nvSpPr>
        <p:spPr>
          <a:xfrm rot="19795277">
            <a:off x="4434492" y="2374054"/>
            <a:ext cx="4609946" cy="461665"/>
          </a:xfrm>
          <a:prstGeom prst="rect">
            <a:avLst/>
          </a:prstGeom>
          <a:noFill/>
        </p:spPr>
        <p:txBody>
          <a:bodyPr wrap="square" rtlCol="0">
            <a:spAutoFit/>
          </a:bodyPr>
          <a:lstStyle>
            <a:defPPr>
              <a:defRPr lang="de-DE"/>
            </a:defPPr>
            <a:lvl1pPr>
              <a:defRPr sz="2400">
                <a:solidFill>
                  <a:schemeClr val="accent1"/>
                </a:solidFill>
              </a:defRPr>
            </a:lvl1pPr>
          </a:lstStyle>
          <a:p>
            <a:r>
              <a:rPr lang="de-DE" dirty="0">
                <a:solidFill>
                  <a:srgbClr val="216DAF"/>
                </a:solidFill>
              </a:rPr>
              <a:t>3. Unterbrechungsmanagement</a:t>
            </a:r>
          </a:p>
        </p:txBody>
      </p:sp>
      <p:cxnSp>
        <p:nvCxnSpPr>
          <p:cNvPr id="47" name="Gerader Verbinder 46">
            <a:extLst>
              <a:ext uri="{FF2B5EF4-FFF2-40B4-BE49-F238E27FC236}">
                <a16:creationId xmlns:a16="http://schemas.microsoft.com/office/drawing/2014/main" id="{35E7D22E-826D-43E1-A2CA-153CF07058A2}"/>
              </a:ext>
            </a:extLst>
          </p:cNvPr>
          <p:cNvCxnSpPr>
            <a:cxnSpLocks/>
          </p:cNvCxnSpPr>
          <p:nvPr/>
        </p:nvCxnSpPr>
        <p:spPr>
          <a:xfrm flipV="1">
            <a:off x="476047" y="4107303"/>
            <a:ext cx="9506153" cy="27850"/>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9" name="Flussdiagramm: Verbinder 48">
            <a:extLst>
              <a:ext uri="{FF2B5EF4-FFF2-40B4-BE49-F238E27FC236}">
                <a16:creationId xmlns:a16="http://schemas.microsoft.com/office/drawing/2014/main" id="{F8934D2D-B5AE-4FBA-A540-724231F4B945}"/>
              </a:ext>
            </a:extLst>
          </p:cNvPr>
          <p:cNvSpPr/>
          <p:nvPr/>
        </p:nvSpPr>
        <p:spPr>
          <a:xfrm rot="1397">
            <a:off x="8449521" y="3954923"/>
            <a:ext cx="322158" cy="320762"/>
          </a:xfrm>
          <a:prstGeom prst="flowChartConnector">
            <a:avLst/>
          </a:prstGeom>
          <a:solidFill>
            <a:schemeClr val="bg1"/>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a:extLst>
              <a:ext uri="{FF2B5EF4-FFF2-40B4-BE49-F238E27FC236}">
                <a16:creationId xmlns:a16="http://schemas.microsoft.com/office/drawing/2014/main" id="{D66315E5-5FFD-4162-8D24-54D92A5640BF}"/>
              </a:ext>
            </a:extLst>
          </p:cNvPr>
          <p:cNvSpPr txBox="1"/>
          <p:nvPr/>
        </p:nvSpPr>
        <p:spPr>
          <a:xfrm rot="19833132">
            <a:off x="8184725" y="2566381"/>
            <a:ext cx="3805087" cy="461665"/>
          </a:xfrm>
          <a:prstGeom prst="rect">
            <a:avLst/>
          </a:prstGeom>
          <a:noFill/>
        </p:spPr>
        <p:txBody>
          <a:bodyPr wrap="square" rtlCol="0">
            <a:spAutoFit/>
          </a:bodyPr>
          <a:lstStyle/>
          <a:p>
            <a:r>
              <a:rPr lang="de-DE" sz="2400" dirty="0"/>
              <a:t>5. Abschluss &amp; Fragerunde</a:t>
            </a:r>
          </a:p>
        </p:txBody>
      </p:sp>
      <p:sp>
        <p:nvSpPr>
          <p:cNvPr id="51" name="Flussdiagramm: Verbinder 50">
            <a:extLst>
              <a:ext uri="{FF2B5EF4-FFF2-40B4-BE49-F238E27FC236}">
                <a16:creationId xmlns:a16="http://schemas.microsoft.com/office/drawing/2014/main" id="{FC7219B3-00DD-4262-A4F2-CAE41173DFD3}"/>
              </a:ext>
            </a:extLst>
          </p:cNvPr>
          <p:cNvSpPr/>
          <p:nvPr/>
        </p:nvSpPr>
        <p:spPr>
          <a:xfrm rot="1397">
            <a:off x="6603438" y="3946922"/>
            <a:ext cx="322158" cy="320762"/>
          </a:xfrm>
          <a:prstGeom prst="flowChartConnector">
            <a:avLst/>
          </a:prstGeom>
          <a:solidFill>
            <a:schemeClr val="bg1"/>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Flussdiagramm: Verbinder 51">
            <a:extLst>
              <a:ext uri="{FF2B5EF4-FFF2-40B4-BE49-F238E27FC236}">
                <a16:creationId xmlns:a16="http://schemas.microsoft.com/office/drawing/2014/main" id="{8D88CF9A-F4BE-4DE3-A538-5DB428DF14F1}"/>
              </a:ext>
            </a:extLst>
          </p:cNvPr>
          <p:cNvSpPr/>
          <p:nvPr/>
        </p:nvSpPr>
        <p:spPr>
          <a:xfrm rot="1397">
            <a:off x="1397671" y="3958675"/>
            <a:ext cx="322158" cy="320762"/>
          </a:xfrm>
          <a:prstGeom prst="flowChartConnector">
            <a:avLst/>
          </a:prstGeom>
          <a:solidFill>
            <a:schemeClr val="bg1"/>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a:extLst>
              <a:ext uri="{FF2B5EF4-FFF2-40B4-BE49-F238E27FC236}">
                <a16:creationId xmlns:a16="http://schemas.microsoft.com/office/drawing/2014/main" id="{FA319211-A6FE-4229-BD78-0259EE36C704}"/>
              </a:ext>
            </a:extLst>
          </p:cNvPr>
          <p:cNvSpPr txBox="1"/>
          <p:nvPr/>
        </p:nvSpPr>
        <p:spPr>
          <a:xfrm rot="19790989">
            <a:off x="6189855" y="2128772"/>
            <a:ext cx="5575405" cy="461665"/>
          </a:xfrm>
          <a:prstGeom prst="rect">
            <a:avLst/>
          </a:prstGeom>
          <a:noFill/>
        </p:spPr>
        <p:txBody>
          <a:bodyPr wrap="square" rtlCol="0">
            <a:spAutoFit/>
          </a:bodyPr>
          <a:lstStyle/>
          <a:p>
            <a:r>
              <a:rPr lang="de-DE" sz="2400" dirty="0"/>
              <a:t>4. Ergebnisse &amp; Gestaltungsmaßnahmen</a:t>
            </a:r>
          </a:p>
        </p:txBody>
      </p:sp>
      <p:sp>
        <p:nvSpPr>
          <p:cNvPr id="14" name="Flussdiagramm: Verbinder 13">
            <a:extLst>
              <a:ext uri="{FF2B5EF4-FFF2-40B4-BE49-F238E27FC236}">
                <a16:creationId xmlns:a16="http://schemas.microsoft.com/office/drawing/2014/main" id="{D780433C-E7FB-429E-8569-E8EF9EACB3D6}"/>
              </a:ext>
            </a:extLst>
          </p:cNvPr>
          <p:cNvSpPr/>
          <p:nvPr/>
        </p:nvSpPr>
        <p:spPr>
          <a:xfrm rot="1397">
            <a:off x="4770833" y="3954924"/>
            <a:ext cx="322158" cy="320762"/>
          </a:xfrm>
          <a:prstGeom prst="flowChartConnector">
            <a:avLst/>
          </a:prstGeom>
          <a:solidFill>
            <a:srgbClr val="216DA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00762620-44DC-4A4F-8E5A-868A5C652AD5}"/>
              </a:ext>
            </a:extLst>
          </p:cNvPr>
          <p:cNvSpPr txBox="1"/>
          <p:nvPr/>
        </p:nvSpPr>
        <p:spPr>
          <a:xfrm rot="19852653">
            <a:off x="1118223" y="2532941"/>
            <a:ext cx="4004579" cy="461665"/>
          </a:xfrm>
          <a:prstGeom prst="rect">
            <a:avLst/>
          </a:prstGeom>
          <a:noFill/>
        </p:spPr>
        <p:txBody>
          <a:bodyPr wrap="square" rtlCol="0">
            <a:spAutoFit/>
          </a:bodyPr>
          <a:lstStyle>
            <a:defPPr>
              <a:defRPr lang="de-DE"/>
            </a:defPPr>
            <a:lvl1pPr>
              <a:defRPr sz="2400">
                <a:solidFill>
                  <a:schemeClr val="accent1"/>
                </a:solidFill>
              </a:defRPr>
            </a:lvl1pPr>
          </a:lstStyle>
          <a:p>
            <a:r>
              <a:rPr lang="de-DE" dirty="0">
                <a:solidFill>
                  <a:schemeClr val="tx1"/>
                </a:solidFill>
              </a:rPr>
              <a:t>1. Begrüßung und Einführung</a:t>
            </a:r>
          </a:p>
        </p:txBody>
      </p:sp>
      <p:sp>
        <p:nvSpPr>
          <p:cNvPr id="19" name="Flussdiagramm: Verbinder 51">
            <a:extLst>
              <a:ext uri="{FF2B5EF4-FFF2-40B4-BE49-F238E27FC236}">
                <a16:creationId xmlns:a16="http://schemas.microsoft.com/office/drawing/2014/main" id="{98550C5E-88FA-36FC-94D2-39B860517360}"/>
              </a:ext>
            </a:extLst>
          </p:cNvPr>
          <p:cNvSpPr/>
          <p:nvPr/>
        </p:nvSpPr>
        <p:spPr>
          <a:xfrm rot="1397">
            <a:off x="3017734" y="3974772"/>
            <a:ext cx="322158" cy="320762"/>
          </a:xfrm>
          <a:prstGeom prst="flowChartConnector">
            <a:avLst/>
          </a:prstGeom>
          <a:solidFill>
            <a:schemeClr val="bg1"/>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Textfeld 19">
            <a:extLst>
              <a:ext uri="{FF2B5EF4-FFF2-40B4-BE49-F238E27FC236}">
                <a16:creationId xmlns:a16="http://schemas.microsoft.com/office/drawing/2014/main" id="{F2C43B03-4480-752C-A924-AC9EBB7A6726}"/>
              </a:ext>
            </a:extLst>
          </p:cNvPr>
          <p:cNvSpPr txBox="1"/>
          <p:nvPr/>
        </p:nvSpPr>
        <p:spPr>
          <a:xfrm rot="19852653">
            <a:off x="2752880" y="2548052"/>
            <a:ext cx="4004579" cy="461665"/>
          </a:xfrm>
          <a:prstGeom prst="rect">
            <a:avLst/>
          </a:prstGeom>
          <a:noFill/>
        </p:spPr>
        <p:txBody>
          <a:bodyPr wrap="square" rtlCol="0">
            <a:spAutoFit/>
          </a:bodyPr>
          <a:lstStyle>
            <a:defPPr>
              <a:defRPr lang="de-DE"/>
            </a:defPPr>
            <a:lvl1pPr>
              <a:defRPr sz="2400"/>
            </a:lvl1pPr>
          </a:lstStyle>
          <a:p>
            <a:r>
              <a:rPr lang="de-DE" dirty="0"/>
              <a:t>2. Rückblick</a:t>
            </a:r>
          </a:p>
        </p:txBody>
      </p:sp>
      <p:pic>
        <p:nvPicPr>
          <p:cNvPr id="18" name="Grafik 3">
            <a:extLst>
              <a:ext uri="{FF2B5EF4-FFF2-40B4-BE49-F238E27FC236}">
                <a16:creationId xmlns:a16="http://schemas.microsoft.com/office/drawing/2014/main" id="{501F9F2E-C98F-769A-C468-A58599C36A99}"/>
              </a:ext>
            </a:extLst>
          </p:cNvPr>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t="15320"/>
          <a:stretch/>
        </p:blipFill>
        <p:spPr bwMode="auto">
          <a:xfrm>
            <a:off x="7427937" y="5673405"/>
            <a:ext cx="4764063"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Datumsplatzhalter 3">
            <a:extLst>
              <a:ext uri="{FF2B5EF4-FFF2-40B4-BE49-F238E27FC236}">
                <a16:creationId xmlns:a16="http://schemas.microsoft.com/office/drawing/2014/main" id="{A899E2E7-1EC5-D1F9-5CD7-649199D62BF2}"/>
              </a:ext>
            </a:extLst>
          </p:cNvPr>
          <p:cNvSpPr>
            <a:spLocks noGrp="1"/>
          </p:cNvSpPr>
          <p:nvPr>
            <p:ph type="dt" sz="half" idx="10"/>
          </p:nvPr>
        </p:nvSpPr>
        <p:spPr>
          <a:xfrm>
            <a:off x="347030" y="6360048"/>
            <a:ext cx="2153893" cy="365124"/>
          </a:xfrm>
        </p:spPr>
        <p:txBody>
          <a:bodyPr/>
          <a:lstStyle/>
          <a:p>
            <a:fld id="{DAF685D8-4D19-4C36-90AF-649C0556C7DC}" type="datetime1">
              <a:rPr lang="de-DE" smtClean="0"/>
              <a:t>12.10.22</a:t>
            </a:fld>
            <a:endParaRPr lang="de-DE" dirty="0"/>
          </a:p>
        </p:txBody>
      </p:sp>
      <p:sp>
        <p:nvSpPr>
          <p:cNvPr id="22" name="Foliennummernplatzhalter 5">
            <a:extLst>
              <a:ext uri="{FF2B5EF4-FFF2-40B4-BE49-F238E27FC236}">
                <a16:creationId xmlns:a16="http://schemas.microsoft.com/office/drawing/2014/main" id="{547D7BC2-8962-3D2E-F5E7-B8DF548DFFAB}"/>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11</a:t>
            </a:fld>
            <a:endParaRPr lang="de-DE"/>
          </a:p>
        </p:txBody>
      </p:sp>
    </p:spTree>
    <p:extLst>
      <p:ext uri="{BB962C8B-B14F-4D97-AF65-F5344CB8AC3E}">
        <p14:creationId xmlns:p14="http://schemas.microsoft.com/office/powerpoint/2010/main" val="9883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31">
            <a:extLst>
              <a:ext uri="{FF2B5EF4-FFF2-40B4-BE49-F238E27FC236}">
                <a16:creationId xmlns:a16="http://schemas.microsoft.com/office/drawing/2014/main" id="{4CD5D408-4A92-6E41-BFF7-B2EDB9B42BD9}"/>
              </a:ext>
            </a:extLst>
          </p:cNvPr>
          <p:cNvSpPr>
            <a:spLocks noChangeArrowheads="1"/>
          </p:cNvSpPr>
          <p:nvPr/>
        </p:nvSpPr>
        <p:spPr bwMode="auto">
          <a:xfrm>
            <a:off x="152400" y="609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29" name="Rectangle 33">
            <a:extLst>
              <a:ext uri="{FF2B5EF4-FFF2-40B4-BE49-F238E27FC236}">
                <a16:creationId xmlns:a16="http://schemas.microsoft.com/office/drawing/2014/main" id="{48128115-BE20-7543-8A2C-63442660036F}"/>
              </a:ext>
            </a:extLst>
          </p:cNvPr>
          <p:cNvSpPr>
            <a:spLocks noChangeArrowheads="1"/>
          </p:cNvSpPr>
          <p:nvPr/>
        </p:nvSpPr>
        <p:spPr bwMode="auto">
          <a:xfrm>
            <a:off x="152400" y="1066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30" name="Rectangle 34">
            <a:extLst>
              <a:ext uri="{FF2B5EF4-FFF2-40B4-BE49-F238E27FC236}">
                <a16:creationId xmlns:a16="http://schemas.microsoft.com/office/drawing/2014/main" id="{756911FD-8C32-3047-8FAC-85E4BE4FC056}"/>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31" name="Rectangle 36">
            <a:extLst>
              <a:ext uri="{FF2B5EF4-FFF2-40B4-BE49-F238E27FC236}">
                <a16:creationId xmlns:a16="http://schemas.microsoft.com/office/drawing/2014/main" id="{E319EC02-BDFC-F046-885C-8C7C90C25D55}"/>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32" name="Rectangle 38">
            <a:extLst>
              <a:ext uri="{FF2B5EF4-FFF2-40B4-BE49-F238E27FC236}">
                <a16:creationId xmlns:a16="http://schemas.microsoft.com/office/drawing/2014/main" id="{038A8B80-1F30-F942-860E-0B06F16EFC3B}"/>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33" name="Rectangle 40">
            <a:extLst>
              <a:ext uri="{FF2B5EF4-FFF2-40B4-BE49-F238E27FC236}">
                <a16:creationId xmlns:a16="http://schemas.microsoft.com/office/drawing/2014/main" id="{2E523748-D5F9-7F42-94ED-176DA83B511F}"/>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5" name="Rectangle 14">
            <a:extLst>
              <a:ext uri="{FF2B5EF4-FFF2-40B4-BE49-F238E27FC236}">
                <a16:creationId xmlns:a16="http://schemas.microsoft.com/office/drawing/2014/main" id="{D2D789E3-2760-F94C-8E5A-E2A7BF5FE641}"/>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6" name="Rectangle 16">
            <a:extLst>
              <a:ext uri="{FF2B5EF4-FFF2-40B4-BE49-F238E27FC236}">
                <a16:creationId xmlns:a16="http://schemas.microsoft.com/office/drawing/2014/main" id="{13A51D82-E8DA-184A-9573-3BD299730105}"/>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7" name="Rectangle 18">
            <a:extLst>
              <a:ext uri="{FF2B5EF4-FFF2-40B4-BE49-F238E27FC236}">
                <a16:creationId xmlns:a16="http://schemas.microsoft.com/office/drawing/2014/main" id="{77FE616E-C9AF-7D42-9425-D67C045E7A26}"/>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8" name="Rectangle 20">
            <a:extLst>
              <a:ext uri="{FF2B5EF4-FFF2-40B4-BE49-F238E27FC236}">
                <a16:creationId xmlns:a16="http://schemas.microsoft.com/office/drawing/2014/main" id="{6C8BF5B6-1524-DC40-AD50-53C6DE23F51A}"/>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20" name="Textfeld 19">
            <a:extLst>
              <a:ext uri="{FF2B5EF4-FFF2-40B4-BE49-F238E27FC236}">
                <a16:creationId xmlns:a16="http://schemas.microsoft.com/office/drawing/2014/main" id="{29EC5881-A535-BE7A-B0CE-3E7B6B01A45A}"/>
              </a:ext>
            </a:extLst>
          </p:cNvPr>
          <p:cNvSpPr txBox="1"/>
          <p:nvPr/>
        </p:nvSpPr>
        <p:spPr bwMode="auto">
          <a:xfrm>
            <a:off x="1324708" y="1863969"/>
            <a:ext cx="0" cy="0"/>
          </a:xfrm>
          <a:prstGeom prst="rect">
            <a:avLst/>
          </a:prstGeom>
          <a:noFill/>
          <a:ln w="9525">
            <a:noFill/>
            <a:miter lim="800000"/>
            <a:headEnd/>
            <a:tailEnd/>
          </a:ln>
          <a:effectLst/>
        </p:spPr>
        <p:txBody>
          <a:bodyPr vert="horz" wrap="none" lIns="0" tIns="0" rIns="0" bIns="0" numCol="1" rtlCol="0" anchor="ctr" anchorCtr="0" compatLnSpc="1">
            <a:prstTxWarp prst="textNoShape">
              <a:avLst/>
            </a:prstTxWarp>
            <a:normAutofit fontScale="25000" lnSpcReduction="20000"/>
          </a:bodyPr>
          <a:lstStyle/>
          <a:p>
            <a:endParaRPr lang="de-DE" kern="0" dirty="0" err="1"/>
          </a:p>
        </p:txBody>
      </p:sp>
      <p:sp>
        <p:nvSpPr>
          <p:cNvPr id="19" name="Titel 1">
            <a:extLst>
              <a:ext uri="{FF2B5EF4-FFF2-40B4-BE49-F238E27FC236}">
                <a16:creationId xmlns:a16="http://schemas.microsoft.com/office/drawing/2014/main" id="{B9571FBB-B1E9-7C7A-A23C-165306C578E8}"/>
              </a:ext>
            </a:extLst>
          </p:cNvPr>
          <p:cNvSpPr txBox="1">
            <a:spLocks/>
          </p:cNvSpPr>
          <p:nvPr/>
        </p:nvSpPr>
        <p:spPr>
          <a:xfrm>
            <a:off x="292511" y="525042"/>
            <a:ext cx="10515600" cy="74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800" dirty="0">
                <a:solidFill>
                  <a:srgbClr val="216DAF"/>
                </a:solidFill>
              </a:rPr>
              <a:t>Umgang mit Unterbrechungen</a:t>
            </a:r>
          </a:p>
        </p:txBody>
      </p:sp>
      <p:sp>
        <p:nvSpPr>
          <p:cNvPr id="22" name="Rectangle 13">
            <a:extLst>
              <a:ext uri="{FF2B5EF4-FFF2-40B4-BE49-F238E27FC236}">
                <a16:creationId xmlns:a16="http://schemas.microsoft.com/office/drawing/2014/main" id="{2D9CA407-D230-91D1-7CEB-979CACF110C4}"/>
              </a:ext>
            </a:extLst>
          </p:cNvPr>
          <p:cNvSpPr>
            <a:spLocks noChangeArrowheads="1"/>
          </p:cNvSpPr>
          <p:nvPr/>
        </p:nvSpPr>
        <p:spPr bwMode="auto">
          <a:xfrm>
            <a:off x="351503" y="1356529"/>
            <a:ext cx="10586856"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indent="-342900">
              <a:buClr>
                <a:schemeClr val="accent1"/>
              </a:buClr>
              <a:buFont typeface="Arial" panose="020B0604020202020204" pitchFamily="34" charset="0"/>
              <a:buChar char="•"/>
            </a:pPr>
            <a:r>
              <a:rPr lang="de-DE" sz="2400" dirty="0"/>
              <a:t>Für den Umgang mit Unterbrechungen in der Interaktionsarbeit gibt es </a:t>
            </a:r>
            <a:r>
              <a:rPr lang="de-DE" sz="2400" b="1" dirty="0">
                <a:solidFill>
                  <a:srgbClr val="216DAF"/>
                </a:solidFill>
              </a:rPr>
              <a:t>keine einfachen Lösungen</a:t>
            </a:r>
            <a:r>
              <a:rPr lang="de-DE" sz="2400" dirty="0"/>
              <a:t>. </a:t>
            </a:r>
          </a:p>
          <a:p>
            <a:pPr marL="342900" indent="-342900">
              <a:buClr>
                <a:schemeClr val="accent1"/>
              </a:buClr>
              <a:buFont typeface="Arial" panose="020B0604020202020204" pitchFamily="34" charset="0"/>
              <a:buChar char="•"/>
            </a:pPr>
            <a:r>
              <a:rPr lang="de-DE" sz="2400" dirty="0"/>
              <a:t>Deshalb ist ein </a:t>
            </a:r>
            <a:r>
              <a:rPr lang="de-DE" sz="2400" b="1" dirty="0">
                <a:solidFill>
                  <a:srgbClr val="216DAF"/>
                </a:solidFill>
              </a:rPr>
              <a:t>Unterbrechungsmanagement</a:t>
            </a:r>
            <a:r>
              <a:rPr lang="de-DE" sz="2400" dirty="0"/>
              <a:t> notwendig, das Ansatzpunkte zur Gestaltung von Unterbrechungen bietet. </a:t>
            </a:r>
          </a:p>
          <a:p>
            <a:pPr marL="342900" indent="-342900">
              <a:buClr>
                <a:schemeClr val="accent1"/>
              </a:buClr>
              <a:buFont typeface="Arial" panose="020B0604020202020204" pitchFamily="34" charset="0"/>
              <a:buChar char="•"/>
            </a:pPr>
            <a:r>
              <a:rPr lang="de-DE" sz="2400" dirty="0"/>
              <a:t>Im Forschungsprojekt UMDIA wurde dafür ein </a:t>
            </a:r>
            <a:r>
              <a:rPr lang="de-DE" sz="2400" b="1" dirty="0">
                <a:solidFill>
                  <a:srgbClr val="216DAF"/>
                </a:solidFill>
              </a:rPr>
              <a:t>Ampelmodell</a:t>
            </a:r>
            <a:r>
              <a:rPr lang="de-DE" sz="2400" dirty="0"/>
              <a:t> entwickelt. </a:t>
            </a:r>
          </a:p>
          <a:p>
            <a:pPr marL="342900" indent="-342900">
              <a:buClr>
                <a:schemeClr val="accent1"/>
              </a:buClr>
              <a:buFont typeface="Arial" panose="020B0604020202020204" pitchFamily="34" charset="0"/>
              <a:buChar char="•"/>
            </a:pPr>
            <a:r>
              <a:rPr lang="de-DE" sz="2400" dirty="0"/>
              <a:t>Die </a:t>
            </a:r>
            <a:r>
              <a:rPr lang="de-DE" sz="2400" b="1" dirty="0">
                <a:solidFill>
                  <a:srgbClr val="216DAF"/>
                </a:solidFill>
              </a:rPr>
              <a:t>vier</a:t>
            </a:r>
            <a:r>
              <a:rPr lang="de-DE" sz="2400" dirty="0"/>
              <a:t> verschiedenen </a:t>
            </a:r>
            <a:r>
              <a:rPr lang="de-DE" sz="2400" b="1" dirty="0">
                <a:solidFill>
                  <a:srgbClr val="216DAF"/>
                </a:solidFill>
              </a:rPr>
              <a:t>Handlungsmöglichkeiten</a:t>
            </a:r>
            <a:r>
              <a:rPr lang="de-DE" sz="2400" dirty="0"/>
              <a:t> - abhängig von der Bewertung einer Unterbrechung - werden auf der nächsten Folie dargestellt.</a:t>
            </a:r>
          </a:p>
        </p:txBody>
      </p:sp>
      <p:sp>
        <p:nvSpPr>
          <p:cNvPr id="25" name="Datumsplatzhalter 3">
            <a:extLst>
              <a:ext uri="{FF2B5EF4-FFF2-40B4-BE49-F238E27FC236}">
                <a16:creationId xmlns:a16="http://schemas.microsoft.com/office/drawing/2014/main" id="{08881F04-15F2-7F75-7917-4AF1E72BF261}"/>
              </a:ext>
            </a:extLst>
          </p:cNvPr>
          <p:cNvSpPr>
            <a:spLocks noGrp="1"/>
          </p:cNvSpPr>
          <p:nvPr>
            <p:ph type="dt" sz="half" idx="10"/>
          </p:nvPr>
        </p:nvSpPr>
        <p:spPr/>
        <p:txBody>
          <a:bodyPr/>
          <a:lstStyle/>
          <a:p>
            <a:fld id="{DAF685D8-4D19-4C36-90AF-649C0556C7DC}" type="datetime1">
              <a:rPr lang="de-DE" smtClean="0"/>
              <a:t>12.10.22</a:t>
            </a:fld>
            <a:endParaRPr lang="de-DE" dirty="0"/>
          </a:p>
        </p:txBody>
      </p:sp>
      <p:sp>
        <p:nvSpPr>
          <p:cNvPr id="26" name="Foliennummernplatzhalter 5">
            <a:extLst>
              <a:ext uri="{FF2B5EF4-FFF2-40B4-BE49-F238E27FC236}">
                <a16:creationId xmlns:a16="http://schemas.microsoft.com/office/drawing/2014/main" id="{9A20798F-C91A-7A67-61AA-9EBF72F5F534}"/>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12</a:t>
            </a:fld>
            <a:endParaRPr lang="de-DE"/>
          </a:p>
        </p:txBody>
      </p:sp>
      <p:pic>
        <p:nvPicPr>
          <p:cNvPr id="3" name="Grafik 2" descr="Ampel mit einfarbiger Füllung">
            <a:extLst>
              <a:ext uri="{FF2B5EF4-FFF2-40B4-BE49-F238E27FC236}">
                <a16:creationId xmlns:a16="http://schemas.microsoft.com/office/drawing/2014/main" id="{852619E1-BB19-023A-BEAF-EE7E56AF02B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332652" y="4257944"/>
            <a:ext cx="1475459" cy="1475459"/>
          </a:xfrm>
          <a:prstGeom prst="rect">
            <a:avLst/>
          </a:prstGeom>
        </p:spPr>
      </p:pic>
    </p:spTree>
    <p:extLst>
      <p:ext uri="{BB962C8B-B14F-4D97-AF65-F5344CB8AC3E}">
        <p14:creationId xmlns:p14="http://schemas.microsoft.com/office/powerpoint/2010/main" val="2875005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abgerundete Ecken 7">
            <a:extLst>
              <a:ext uri="{FF2B5EF4-FFF2-40B4-BE49-F238E27FC236}">
                <a16:creationId xmlns:a16="http://schemas.microsoft.com/office/drawing/2014/main" id="{4762ECBF-6096-4BD3-9050-07E85379846B}"/>
              </a:ext>
            </a:extLst>
          </p:cNvPr>
          <p:cNvSpPr/>
          <p:nvPr/>
        </p:nvSpPr>
        <p:spPr>
          <a:xfrm>
            <a:off x="630843" y="5317890"/>
            <a:ext cx="1319916" cy="720000"/>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1" i="0" u="none" strike="noStrike" kern="1200" cap="none" spc="0" normalizeH="0" baseline="0" noProof="0" dirty="0">
                <a:ln>
                  <a:noFill/>
                </a:ln>
                <a:solidFill>
                  <a:srgbClr val="000000"/>
                </a:solidFill>
                <a:effectLst/>
                <a:uLnTx/>
                <a:uFillTx/>
                <a:latin typeface="Arial"/>
                <a:ea typeface="+mn-ea"/>
                <a:cs typeface="+mn-cs"/>
              </a:rPr>
              <a:t>Belassen</a:t>
            </a:r>
          </a:p>
        </p:txBody>
      </p:sp>
      <p:sp>
        <p:nvSpPr>
          <p:cNvPr id="15" name="Rechteck: abgerundete Ecken 14">
            <a:extLst>
              <a:ext uri="{FF2B5EF4-FFF2-40B4-BE49-F238E27FC236}">
                <a16:creationId xmlns:a16="http://schemas.microsoft.com/office/drawing/2014/main" id="{CCF73530-1277-48A0-A8AC-E8EB77C7BF73}"/>
              </a:ext>
            </a:extLst>
          </p:cNvPr>
          <p:cNvSpPr/>
          <p:nvPr/>
        </p:nvSpPr>
        <p:spPr>
          <a:xfrm>
            <a:off x="642559" y="1506126"/>
            <a:ext cx="1319916" cy="720000"/>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1" i="0" u="none" strike="noStrike" kern="1200" cap="none" spc="0" normalizeH="0" baseline="0" noProof="0" dirty="0">
                <a:ln>
                  <a:noFill/>
                </a:ln>
                <a:solidFill>
                  <a:srgbClr val="FFFFFF"/>
                </a:solidFill>
                <a:effectLst/>
                <a:uLnTx/>
                <a:uFillTx/>
                <a:latin typeface="Arial"/>
                <a:ea typeface="+mn-ea"/>
                <a:cs typeface="+mn-cs"/>
              </a:rPr>
              <a:t>Abbauen</a:t>
            </a:r>
          </a:p>
        </p:txBody>
      </p:sp>
      <p:sp>
        <p:nvSpPr>
          <p:cNvPr id="16" name="Rechteck: abgerundete Ecken 15">
            <a:extLst>
              <a:ext uri="{FF2B5EF4-FFF2-40B4-BE49-F238E27FC236}">
                <a16:creationId xmlns:a16="http://schemas.microsoft.com/office/drawing/2014/main" id="{E6AB1D93-A647-4142-BAC5-573A4B8DDB72}"/>
              </a:ext>
            </a:extLst>
          </p:cNvPr>
          <p:cNvSpPr/>
          <p:nvPr/>
        </p:nvSpPr>
        <p:spPr>
          <a:xfrm>
            <a:off x="630843" y="2773986"/>
            <a:ext cx="1319916" cy="720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1" i="0" u="none" strike="noStrike" kern="1200" cap="none" spc="0" normalizeH="0" baseline="0" noProof="0" dirty="0" err="1">
                <a:ln>
                  <a:noFill/>
                </a:ln>
                <a:solidFill>
                  <a:srgbClr val="FFFFFF"/>
                </a:solidFill>
                <a:effectLst/>
                <a:uLnTx/>
                <a:uFillTx/>
                <a:latin typeface="Arial"/>
                <a:ea typeface="+mn-ea"/>
                <a:cs typeface="+mn-cs"/>
              </a:rPr>
              <a:t>Kompen-sieren</a:t>
            </a:r>
            <a:endParaRPr kumimoji="0" lang="de-DE" sz="1100" b="0" i="0" u="none" strike="noStrike" kern="1200" cap="none" spc="0" normalizeH="0" baseline="0" noProof="0" dirty="0">
              <a:ln>
                <a:noFill/>
              </a:ln>
              <a:solidFill>
                <a:srgbClr val="FFFFFF"/>
              </a:solidFill>
              <a:effectLst/>
              <a:uLnTx/>
              <a:uFillTx/>
              <a:latin typeface="Arial"/>
              <a:ea typeface="+mn-ea"/>
              <a:cs typeface="+mn-cs"/>
            </a:endParaRPr>
          </a:p>
        </p:txBody>
      </p:sp>
      <p:sp>
        <p:nvSpPr>
          <p:cNvPr id="3" name="Textfeld 2">
            <a:extLst>
              <a:ext uri="{FF2B5EF4-FFF2-40B4-BE49-F238E27FC236}">
                <a16:creationId xmlns:a16="http://schemas.microsoft.com/office/drawing/2014/main" id="{30592D97-D488-4DF2-BF1C-7071CB896FD6}"/>
              </a:ext>
            </a:extLst>
          </p:cNvPr>
          <p:cNvSpPr txBox="1"/>
          <p:nvPr/>
        </p:nvSpPr>
        <p:spPr>
          <a:xfrm>
            <a:off x="2197262" y="1565171"/>
            <a:ext cx="7652223"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Unterbrechung</a:t>
            </a:r>
            <a:r>
              <a:rPr kumimoji="0" lang="de-DE" sz="16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abbauen</a:t>
            </a:r>
            <a:r>
              <a:rPr kumimoji="0" lang="de-DE"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entweder durch grundsätzliche Lösung oder durch individuelles Unterbrechungsmanagement</a:t>
            </a:r>
            <a:endParaRPr kumimoji="0" lang="de-DE" sz="16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7" name="Textfeld 26">
            <a:extLst>
              <a:ext uri="{FF2B5EF4-FFF2-40B4-BE49-F238E27FC236}">
                <a16:creationId xmlns:a16="http://schemas.microsoft.com/office/drawing/2014/main" id="{213B2820-6C8B-49BA-949A-19E2EE7D8485}"/>
              </a:ext>
            </a:extLst>
          </p:cNvPr>
          <p:cNvSpPr txBox="1"/>
          <p:nvPr/>
        </p:nvSpPr>
        <p:spPr>
          <a:xfrm>
            <a:off x="2173831" y="2840182"/>
            <a:ext cx="8841923"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Unterbrechung belassen, </a:t>
            </a:r>
            <a:r>
              <a:rPr kumimoji="0" lang="de-DE" sz="16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negative Folgen für arbeitende Personen kompensieren</a:t>
            </a:r>
            <a:r>
              <a:rPr kumimoji="0" lang="de-DE"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br>
              <a:rPr kumimoji="0" lang="de-DE"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br>
            <a:r>
              <a:rPr kumimoji="0" lang="de-DE" sz="16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ggf. Anlass der Unterbrechung spontan produktiv nutzen</a:t>
            </a:r>
          </a:p>
        </p:txBody>
      </p:sp>
      <p:sp>
        <p:nvSpPr>
          <p:cNvPr id="29" name="Textfeld 28">
            <a:extLst>
              <a:ext uri="{FF2B5EF4-FFF2-40B4-BE49-F238E27FC236}">
                <a16:creationId xmlns:a16="http://schemas.microsoft.com/office/drawing/2014/main" id="{30C03C30-55F5-40A4-947E-392870483724}"/>
              </a:ext>
            </a:extLst>
          </p:cNvPr>
          <p:cNvSpPr txBox="1"/>
          <p:nvPr/>
        </p:nvSpPr>
        <p:spPr>
          <a:xfrm>
            <a:off x="2197262" y="5508613"/>
            <a:ext cx="2234522"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Unterbrechung </a:t>
            </a:r>
            <a:r>
              <a:rPr kumimoji="0" lang="de-DE" sz="16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belassen</a:t>
            </a:r>
            <a:endParaRPr kumimoji="0" lang="de-DE"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Rechteck: abgerundete Ecken 18">
            <a:extLst>
              <a:ext uri="{FF2B5EF4-FFF2-40B4-BE49-F238E27FC236}">
                <a16:creationId xmlns:a16="http://schemas.microsoft.com/office/drawing/2014/main" id="{973308E8-6948-4BF4-BE57-E882E1A707A5}"/>
              </a:ext>
            </a:extLst>
          </p:cNvPr>
          <p:cNvSpPr/>
          <p:nvPr/>
        </p:nvSpPr>
        <p:spPr>
          <a:xfrm>
            <a:off x="407772" y="1290340"/>
            <a:ext cx="10840995" cy="1141118"/>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2000" b="0" i="0" u="none" strike="noStrike" kern="1200" cap="none" spc="0" normalizeH="0" baseline="0" noProof="0" dirty="0">
              <a:ln>
                <a:noFill/>
              </a:ln>
              <a:solidFill>
                <a:srgbClr val="FFFFFF"/>
              </a:solidFill>
              <a:effectLst/>
              <a:uLnTx/>
              <a:uFillTx/>
              <a:latin typeface="Arial"/>
              <a:ea typeface="+mn-ea"/>
              <a:cs typeface="+mn-cs"/>
            </a:endParaRPr>
          </a:p>
        </p:txBody>
      </p:sp>
      <p:sp>
        <p:nvSpPr>
          <p:cNvPr id="31" name="Rechteck: abgerundete Ecken 30">
            <a:extLst>
              <a:ext uri="{FF2B5EF4-FFF2-40B4-BE49-F238E27FC236}">
                <a16:creationId xmlns:a16="http://schemas.microsoft.com/office/drawing/2014/main" id="{7A9953F6-17D4-4B30-AC64-649DEDBBB16E}"/>
              </a:ext>
            </a:extLst>
          </p:cNvPr>
          <p:cNvSpPr/>
          <p:nvPr/>
        </p:nvSpPr>
        <p:spPr>
          <a:xfrm>
            <a:off x="407771" y="2562940"/>
            <a:ext cx="10840995" cy="1134987"/>
          </a:xfrm>
          <a:prstGeom prst="round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2000" b="0" i="0" u="none" strike="noStrike" kern="1200" cap="none" spc="0" normalizeH="0" baseline="0" noProof="0" dirty="0">
              <a:ln>
                <a:noFill/>
              </a:ln>
              <a:solidFill>
                <a:srgbClr val="FFFFFF"/>
              </a:solidFill>
              <a:effectLst/>
              <a:uLnTx/>
              <a:uFillTx/>
              <a:latin typeface="Arial"/>
              <a:ea typeface="+mn-ea"/>
              <a:cs typeface="+mn-cs"/>
            </a:endParaRPr>
          </a:p>
        </p:txBody>
      </p:sp>
      <p:sp>
        <p:nvSpPr>
          <p:cNvPr id="32" name="Rechteck: abgerundete Ecken 31">
            <a:extLst>
              <a:ext uri="{FF2B5EF4-FFF2-40B4-BE49-F238E27FC236}">
                <a16:creationId xmlns:a16="http://schemas.microsoft.com/office/drawing/2014/main" id="{D290B9B8-9CBD-45F0-B66E-55E31AC91915}"/>
              </a:ext>
            </a:extLst>
          </p:cNvPr>
          <p:cNvSpPr/>
          <p:nvPr/>
        </p:nvSpPr>
        <p:spPr>
          <a:xfrm>
            <a:off x="407771" y="5112559"/>
            <a:ext cx="10840995" cy="1130663"/>
          </a:xfrm>
          <a:prstGeom prst="roundRect">
            <a:avLst/>
          </a:prstGeom>
          <a:noFill/>
          <a:ln w="28575">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2000" b="0" i="0" u="none" strike="noStrike" kern="1200" cap="none" spc="0" normalizeH="0" baseline="0" noProof="0" dirty="0">
              <a:ln>
                <a:noFill/>
              </a:ln>
              <a:solidFill>
                <a:srgbClr val="FFFFFF"/>
              </a:solidFill>
              <a:effectLst/>
              <a:uLnTx/>
              <a:uFillTx/>
              <a:latin typeface="Arial"/>
              <a:ea typeface="+mn-ea"/>
              <a:cs typeface="+mn-cs"/>
            </a:endParaRPr>
          </a:p>
        </p:txBody>
      </p:sp>
      <p:sp>
        <p:nvSpPr>
          <p:cNvPr id="17" name="Rechteck: abgerundete Ecken 16">
            <a:extLst>
              <a:ext uri="{FF2B5EF4-FFF2-40B4-BE49-F238E27FC236}">
                <a16:creationId xmlns:a16="http://schemas.microsoft.com/office/drawing/2014/main" id="{0C89A990-A034-4D1C-8CED-BEFAFF44D88F}"/>
              </a:ext>
            </a:extLst>
          </p:cNvPr>
          <p:cNvSpPr/>
          <p:nvPr/>
        </p:nvSpPr>
        <p:spPr>
          <a:xfrm>
            <a:off x="407771" y="3836515"/>
            <a:ext cx="10840995" cy="1130663"/>
          </a:xfrm>
          <a:prstGeom prst="roundRect">
            <a:avLst/>
          </a:prstGeom>
          <a:no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2000" b="0" i="0" u="none" strike="noStrike" kern="1200" cap="none" spc="0" normalizeH="0" baseline="0" noProof="0" dirty="0">
              <a:ln>
                <a:noFill/>
              </a:ln>
              <a:solidFill>
                <a:srgbClr val="FFFFFF"/>
              </a:solidFill>
              <a:effectLst/>
              <a:uLnTx/>
              <a:uFillTx/>
              <a:latin typeface="Arial"/>
              <a:ea typeface="+mn-ea"/>
              <a:cs typeface="+mn-cs"/>
            </a:endParaRPr>
          </a:p>
        </p:txBody>
      </p:sp>
      <p:sp>
        <p:nvSpPr>
          <p:cNvPr id="18" name="Rechteck: abgerundete Ecken 17">
            <a:extLst>
              <a:ext uri="{FF2B5EF4-FFF2-40B4-BE49-F238E27FC236}">
                <a16:creationId xmlns:a16="http://schemas.microsoft.com/office/drawing/2014/main" id="{3F98D292-46DC-4F35-8011-1EB502D86724}"/>
              </a:ext>
            </a:extLst>
          </p:cNvPr>
          <p:cNvSpPr/>
          <p:nvPr/>
        </p:nvSpPr>
        <p:spPr>
          <a:xfrm>
            <a:off x="642559" y="4044385"/>
            <a:ext cx="1319916" cy="72000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a:ea typeface="+mn-ea"/>
                <a:cs typeface="+mn-cs"/>
              </a:rPr>
              <a:t>Produktiv gestalten</a:t>
            </a:r>
            <a:endParaRPr kumimoji="0" lang="de-DE" sz="1400" b="0" i="0" u="none" strike="noStrike" kern="1200" cap="none" spc="0" normalizeH="0" baseline="0" noProof="0" dirty="0">
              <a:ln>
                <a:noFill/>
              </a:ln>
              <a:solidFill>
                <a:srgbClr val="FFFFFF"/>
              </a:solidFill>
              <a:effectLst/>
              <a:uLnTx/>
              <a:uFillTx/>
              <a:latin typeface="Arial"/>
              <a:ea typeface="+mn-ea"/>
              <a:cs typeface="+mn-cs"/>
            </a:endParaRPr>
          </a:p>
        </p:txBody>
      </p:sp>
      <p:sp>
        <p:nvSpPr>
          <p:cNvPr id="6" name="Rechteck 5">
            <a:extLst>
              <a:ext uri="{FF2B5EF4-FFF2-40B4-BE49-F238E27FC236}">
                <a16:creationId xmlns:a16="http://schemas.microsoft.com/office/drawing/2014/main" id="{7A84FE6B-CB9D-4A13-9C2E-D9450A1ADCDB}"/>
              </a:ext>
            </a:extLst>
          </p:cNvPr>
          <p:cNvSpPr/>
          <p:nvPr/>
        </p:nvSpPr>
        <p:spPr>
          <a:xfrm>
            <a:off x="2197262" y="4110739"/>
            <a:ext cx="8837763" cy="83099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Unterbrechung belassen,</a:t>
            </a:r>
            <a:r>
              <a:rPr kumimoji="0" lang="de-DE" sz="16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de-DE"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Anlass der Unterbrechung </a:t>
            </a:r>
            <a:r>
              <a:rPr kumimoji="0" lang="de-DE" sz="16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systematisch produktiv nutzen, </a:t>
            </a:r>
            <a:br>
              <a:rPr kumimoji="0" lang="de-DE" sz="16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br>
            <a:r>
              <a:rPr kumimoji="0" lang="de-DE" sz="16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negative Folgen für die arbeitende Personen abbauen, reduzieren oder kompensieren</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3" name="Titel 1">
            <a:extLst>
              <a:ext uri="{FF2B5EF4-FFF2-40B4-BE49-F238E27FC236}">
                <a16:creationId xmlns:a16="http://schemas.microsoft.com/office/drawing/2014/main" id="{25A45842-9C79-0156-298C-13164F7F5C6F}"/>
              </a:ext>
            </a:extLst>
          </p:cNvPr>
          <p:cNvSpPr txBox="1">
            <a:spLocks/>
          </p:cNvSpPr>
          <p:nvPr/>
        </p:nvSpPr>
        <p:spPr>
          <a:xfrm>
            <a:off x="298600" y="551577"/>
            <a:ext cx="11490811" cy="7492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de-DE" sz="3800" b="0" i="0" u="none" strike="noStrike" kern="1200" cap="none" spc="0" normalizeH="0" baseline="0" noProof="0" dirty="0">
                <a:ln>
                  <a:noFill/>
                </a:ln>
                <a:solidFill>
                  <a:srgbClr val="216DAF"/>
                </a:solidFill>
                <a:effectLst/>
                <a:uLnTx/>
                <a:uFillTx/>
                <a:latin typeface="Calibri Light" panose="020F0302020204030204"/>
                <a:ea typeface="+mj-ea"/>
                <a:cs typeface="+mj-cs"/>
              </a:rPr>
              <a:t>Unterbrechungsmanagement: Handlungsmöglichkeiten</a:t>
            </a:r>
          </a:p>
        </p:txBody>
      </p:sp>
      <p:sp>
        <p:nvSpPr>
          <p:cNvPr id="21" name="Datumsplatzhalter 3">
            <a:extLst>
              <a:ext uri="{FF2B5EF4-FFF2-40B4-BE49-F238E27FC236}">
                <a16:creationId xmlns:a16="http://schemas.microsoft.com/office/drawing/2014/main" id="{6F30E912-6949-58DD-848C-4FB148D594CF}"/>
              </a:ext>
            </a:extLst>
          </p:cNvPr>
          <p:cNvSpPr>
            <a:spLocks noGrp="1"/>
          </p:cNvSpPr>
          <p:nvPr>
            <p:ph type="dt" sz="half" idx="10"/>
          </p:nvPr>
        </p:nvSpPr>
        <p:spPr/>
        <p:txBody>
          <a:bodyPr/>
          <a:lstStyle/>
          <a:p>
            <a:fld id="{DAF685D8-4D19-4C36-90AF-649C0556C7DC}" type="datetime1">
              <a:rPr lang="de-DE" smtClean="0"/>
              <a:t>12.10.22</a:t>
            </a:fld>
            <a:endParaRPr lang="de-DE" dirty="0"/>
          </a:p>
        </p:txBody>
      </p:sp>
      <p:sp>
        <p:nvSpPr>
          <p:cNvPr id="22" name="Foliennummernplatzhalter 5">
            <a:extLst>
              <a:ext uri="{FF2B5EF4-FFF2-40B4-BE49-F238E27FC236}">
                <a16:creationId xmlns:a16="http://schemas.microsoft.com/office/drawing/2014/main" id="{E491CD5E-DFB1-5326-E3D2-DBC305BEB3A3}"/>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13</a:t>
            </a:fld>
            <a:endParaRPr lang="de-DE"/>
          </a:p>
        </p:txBody>
      </p:sp>
    </p:spTree>
    <p:extLst>
      <p:ext uri="{BB962C8B-B14F-4D97-AF65-F5344CB8AC3E}">
        <p14:creationId xmlns:p14="http://schemas.microsoft.com/office/powerpoint/2010/main" val="3342166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22FE3F2-1F79-4328-A04B-537641CAA422}"/>
              </a:ext>
            </a:extLst>
          </p:cNvPr>
          <p:cNvSpPr>
            <a:spLocks noGrp="1"/>
          </p:cNvSpPr>
          <p:nvPr>
            <p:ph idx="1"/>
          </p:nvPr>
        </p:nvSpPr>
        <p:spPr>
          <a:xfrm>
            <a:off x="347657" y="1392851"/>
            <a:ext cx="10791398" cy="4625563"/>
          </a:xfrm>
        </p:spPr>
        <p:txBody>
          <a:bodyPr vert="horz" lIns="91440" tIns="45720" rIns="91440" bIns="45720" rtlCol="0" anchor="t">
            <a:noAutofit/>
          </a:bodyPr>
          <a:lstStyle/>
          <a:p>
            <a:pPr marL="11113" indent="0">
              <a:lnSpc>
                <a:spcPct val="110000"/>
              </a:lnSpc>
              <a:buNone/>
            </a:pPr>
            <a:r>
              <a:rPr lang="de-DE" b="1" dirty="0"/>
              <a:t>Grundsätzliche Lösung: </a:t>
            </a:r>
            <a:endParaRPr lang="de-DE" dirty="0"/>
          </a:p>
          <a:p>
            <a:pPr marL="11113" indent="0">
              <a:lnSpc>
                <a:spcPct val="110000"/>
              </a:lnSpc>
              <a:spcBef>
                <a:spcPts val="0"/>
              </a:spcBef>
              <a:buNone/>
            </a:pPr>
            <a:r>
              <a:rPr lang="de-DE" dirty="0"/>
              <a:t>Durch eine Arbeitsgestaltungsmaßnahme (seitens der Organisation) wird die Belastung durch eine Unterbrechung am entsprechenden Arbeitsplatz dauerhaft abgebaut.</a:t>
            </a:r>
            <a:endParaRPr lang="de-DE" dirty="0">
              <a:cs typeface="Calibri"/>
            </a:endParaRPr>
          </a:p>
          <a:p>
            <a:pPr marL="11113" indent="0">
              <a:lnSpc>
                <a:spcPct val="110000"/>
              </a:lnSpc>
              <a:spcBef>
                <a:spcPts val="600"/>
              </a:spcBef>
              <a:buNone/>
            </a:pPr>
            <a:r>
              <a:rPr lang="de-DE" i="1" u="sng" dirty="0"/>
              <a:t>Beispiel:</a:t>
            </a:r>
            <a:r>
              <a:rPr lang="de-DE" dirty="0"/>
              <a:t> In den Pausenräumen wird ein abgetrennter Bereich eingerichtet, in dem Computer für die ungestörte Dokumentation aufgestellt werden. </a:t>
            </a:r>
            <a:endParaRPr lang="de-DE" dirty="0">
              <a:cs typeface="Calibri" panose="020F0502020204030204"/>
            </a:endParaRPr>
          </a:p>
        </p:txBody>
      </p:sp>
      <p:sp>
        <p:nvSpPr>
          <p:cNvPr id="3" name="Titel 2">
            <a:extLst>
              <a:ext uri="{FF2B5EF4-FFF2-40B4-BE49-F238E27FC236}">
                <a16:creationId xmlns:a16="http://schemas.microsoft.com/office/drawing/2014/main" id="{7AA518DD-DD7A-4A86-B0FA-64F744767CB5}"/>
              </a:ext>
            </a:extLst>
          </p:cNvPr>
          <p:cNvSpPr>
            <a:spLocks noGrp="1"/>
          </p:cNvSpPr>
          <p:nvPr>
            <p:ph type="title"/>
          </p:nvPr>
        </p:nvSpPr>
        <p:spPr/>
        <p:txBody>
          <a:bodyPr/>
          <a:lstStyle/>
          <a:p>
            <a:r>
              <a:rPr lang="de-DE" dirty="0"/>
              <a:t>Zentrale Begriffe verstehen</a:t>
            </a:r>
          </a:p>
        </p:txBody>
      </p:sp>
      <p:sp>
        <p:nvSpPr>
          <p:cNvPr id="4" name="Datumsplatzhalter 3">
            <a:extLst>
              <a:ext uri="{FF2B5EF4-FFF2-40B4-BE49-F238E27FC236}">
                <a16:creationId xmlns:a16="http://schemas.microsoft.com/office/drawing/2014/main" id="{D246FC72-758D-2BD9-F333-56F521317930}"/>
              </a:ext>
            </a:extLst>
          </p:cNvPr>
          <p:cNvSpPr>
            <a:spLocks noGrp="1"/>
          </p:cNvSpPr>
          <p:nvPr>
            <p:ph type="dt" sz="half" idx="10"/>
          </p:nvPr>
        </p:nvSpPr>
        <p:spPr>
          <a:xfrm>
            <a:off x="347030" y="6360048"/>
            <a:ext cx="2153893" cy="365124"/>
          </a:xfrm>
        </p:spPr>
        <p:txBody>
          <a:bodyPr/>
          <a:lstStyle/>
          <a:p>
            <a:fld id="{DAF685D8-4D19-4C36-90AF-649C0556C7DC}" type="datetime1">
              <a:rPr lang="de-DE" smtClean="0"/>
              <a:t>12.10.22</a:t>
            </a:fld>
            <a:endParaRPr lang="de-DE" dirty="0"/>
          </a:p>
        </p:txBody>
      </p:sp>
      <p:sp>
        <p:nvSpPr>
          <p:cNvPr id="5" name="Foliennummernplatzhalter 5">
            <a:extLst>
              <a:ext uri="{FF2B5EF4-FFF2-40B4-BE49-F238E27FC236}">
                <a16:creationId xmlns:a16="http://schemas.microsoft.com/office/drawing/2014/main" id="{28D31DFE-E1D4-FBD9-0570-074EC083FF8F}"/>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14</a:t>
            </a:fld>
            <a:endParaRPr lang="de-DE"/>
          </a:p>
        </p:txBody>
      </p:sp>
      <p:pic>
        <p:nvPicPr>
          <p:cNvPr id="7" name="Grafik 6" descr="Kommentarstrich (Stille) mit einfarbiger Füllung">
            <a:extLst>
              <a:ext uri="{FF2B5EF4-FFF2-40B4-BE49-F238E27FC236}">
                <a16:creationId xmlns:a16="http://schemas.microsoft.com/office/drawing/2014/main" id="{BC1ADFA7-1175-8DCF-3F66-F404F21DFEA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66900" y="4111049"/>
            <a:ext cx="1385455" cy="1385455"/>
          </a:xfrm>
          <a:prstGeom prst="rect">
            <a:avLst/>
          </a:prstGeom>
        </p:spPr>
      </p:pic>
    </p:spTree>
    <p:extLst>
      <p:ext uri="{BB962C8B-B14F-4D97-AF65-F5344CB8AC3E}">
        <p14:creationId xmlns:p14="http://schemas.microsoft.com/office/powerpoint/2010/main" val="2029289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22FE3F2-1F79-4328-A04B-537641CAA422}"/>
              </a:ext>
            </a:extLst>
          </p:cNvPr>
          <p:cNvSpPr>
            <a:spLocks noGrp="1"/>
          </p:cNvSpPr>
          <p:nvPr>
            <p:ph idx="1"/>
          </p:nvPr>
        </p:nvSpPr>
        <p:spPr>
          <a:xfrm>
            <a:off x="347656" y="1392851"/>
            <a:ext cx="10931605" cy="4625563"/>
          </a:xfrm>
        </p:spPr>
        <p:txBody>
          <a:bodyPr vert="horz" lIns="91440" tIns="45720" rIns="91440" bIns="45720" rtlCol="0" anchor="t">
            <a:noAutofit/>
          </a:bodyPr>
          <a:lstStyle/>
          <a:p>
            <a:pPr marL="11113" indent="0">
              <a:lnSpc>
                <a:spcPct val="110000"/>
              </a:lnSpc>
              <a:spcBef>
                <a:spcPts val="1200"/>
              </a:spcBef>
              <a:buNone/>
            </a:pPr>
            <a:r>
              <a:rPr lang="de-DE" b="1" dirty="0"/>
              <a:t>Individuelles Unterbrechungsmanagement: </a:t>
            </a:r>
            <a:endParaRPr lang="de-DE" b="1" dirty="0">
              <a:cs typeface="Calibri" panose="020F0502020204030204"/>
            </a:endParaRPr>
          </a:p>
          <a:p>
            <a:pPr marL="11113" indent="0">
              <a:lnSpc>
                <a:spcPct val="110000"/>
              </a:lnSpc>
              <a:spcBef>
                <a:spcPts val="0"/>
              </a:spcBef>
              <a:buNone/>
            </a:pPr>
            <a:r>
              <a:rPr lang="de-DE" dirty="0"/>
              <a:t>Mitarbeitende beugen im Rahmen der verfügbaren Befugnisse eigenständig Unterbrechungen durch vorausschauendes Handeln vor. Das bedeutet, es besteht keine grundsätzliche Lösung, sondern die Unterbrechung wird jeweils nur im konkreten Fall vermieden.</a:t>
            </a:r>
            <a:endParaRPr lang="de-DE" i="1" u="sng" dirty="0">
              <a:cs typeface="Calibri" panose="020F0502020204030204"/>
            </a:endParaRPr>
          </a:p>
          <a:p>
            <a:pPr marL="11113" indent="0">
              <a:lnSpc>
                <a:spcPct val="110000"/>
              </a:lnSpc>
              <a:spcBef>
                <a:spcPts val="600"/>
              </a:spcBef>
              <a:buNone/>
            </a:pPr>
            <a:r>
              <a:rPr lang="de-DE" i="1" u="sng" dirty="0"/>
              <a:t>Beispiel:</a:t>
            </a:r>
            <a:r>
              <a:rPr lang="de-DE" dirty="0"/>
              <a:t> Eine Pflegekraft ruft morgens beim Transportdienst des Krankenhauses an, um nachzufragen, ob die eingeplanten Transporte des entsprechenden Tages richtig terminiert sind. Durch dieses Vorgehen kann sie spätere Unklarheiten und Unterbrechungen vermeiden. </a:t>
            </a:r>
            <a:endParaRPr lang="de-DE" dirty="0">
              <a:cs typeface="Calibri" panose="020F0502020204030204"/>
            </a:endParaRPr>
          </a:p>
        </p:txBody>
      </p:sp>
      <p:sp>
        <p:nvSpPr>
          <p:cNvPr id="3" name="Titel 2">
            <a:extLst>
              <a:ext uri="{FF2B5EF4-FFF2-40B4-BE49-F238E27FC236}">
                <a16:creationId xmlns:a16="http://schemas.microsoft.com/office/drawing/2014/main" id="{7AA518DD-DD7A-4A86-B0FA-64F744767CB5}"/>
              </a:ext>
            </a:extLst>
          </p:cNvPr>
          <p:cNvSpPr>
            <a:spLocks noGrp="1"/>
          </p:cNvSpPr>
          <p:nvPr>
            <p:ph type="title"/>
          </p:nvPr>
        </p:nvSpPr>
        <p:spPr/>
        <p:txBody>
          <a:bodyPr/>
          <a:lstStyle/>
          <a:p>
            <a:r>
              <a:rPr lang="de-DE" dirty="0"/>
              <a:t>Zentrale Begriffe verstehen</a:t>
            </a:r>
          </a:p>
        </p:txBody>
      </p:sp>
      <p:sp>
        <p:nvSpPr>
          <p:cNvPr id="4" name="Datumsplatzhalter 3">
            <a:extLst>
              <a:ext uri="{FF2B5EF4-FFF2-40B4-BE49-F238E27FC236}">
                <a16:creationId xmlns:a16="http://schemas.microsoft.com/office/drawing/2014/main" id="{D246FC72-758D-2BD9-F333-56F521317930}"/>
              </a:ext>
            </a:extLst>
          </p:cNvPr>
          <p:cNvSpPr>
            <a:spLocks noGrp="1"/>
          </p:cNvSpPr>
          <p:nvPr>
            <p:ph type="dt" sz="half" idx="10"/>
          </p:nvPr>
        </p:nvSpPr>
        <p:spPr>
          <a:xfrm>
            <a:off x="347030" y="6360048"/>
            <a:ext cx="2153893" cy="365124"/>
          </a:xfrm>
        </p:spPr>
        <p:txBody>
          <a:bodyPr/>
          <a:lstStyle/>
          <a:p>
            <a:fld id="{DAF685D8-4D19-4C36-90AF-649C0556C7DC}" type="datetime1">
              <a:rPr lang="de-DE" smtClean="0"/>
              <a:t>12.10.22</a:t>
            </a:fld>
            <a:endParaRPr lang="de-DE" dirty="0"/>
          </a:p>
        </p:txBody>
      </p:sp>
      <p:sp>
        <p:nvSpPr>
          <p:cNvPr id="5" name="Foliennummernplatzhalter 5">
            <a:extLst>
              <a:ext uri="{FF2B5EF4-FFF2-40B4-BE49-F238E27FC236}">
                <a16:creationId xmlns:a16="http://schemas.microsoft.com/office/drawing/2014/main" id="{28D31DFE-E1D4-FBD9-0570-074EC083FF8F}"/>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15</a:t>
            </a:fld>
            <a:endParaRPr lang="de-DE"/>
          </a:p>
        </p:txBody>
      </p:sp>
      <p:pic>
        <p:nvPicPr>
          <p:cNvPr id="7" name="Grafik 6" descr="Krankenwagen mit einfarbiger Füllung">
            <a:extLst>
              <a:ext uri="{FF2B5EF4-FFF2-40B4-BE49-F238E27FC236}">
                <a16:creationId xmlns:a16="http://schemas.microsoft.com/office/drawing/2014/main" id="{437749B2-4342-396E-ECD7-703FDFCCE5B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642765" y="4871752"/>
            <a:ext cx="1503494" cy="1503494"/>
          </a:xfrm>
          <a:prstGeom prst="rect">
            <a:avLst/>
          </a:prstGeom>
        </p:spPr>
      </p:pic>
    </p:spTree>
    <p:extLst>
      <p:ext uri="{BB962C8B-B14F-4D97-AF65-F5344CB8AC3E}">
        <p14:creationId xmlns:p14="http://schemas.microsoft.com/office/powerpoint/2010/main" val="3979477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22FE3F2-1F79-4328-A04B-537641CAA422}"/>
              </a:ext>
            </a:extLst>
          </p:cNvPr>
          <p:cNvSpPr>
            <a:spLocks noGrp="1"/>
          </p:cNvSpPr>
          <p:nvPr>
            <p:ph idx="1"/>
          </p:nvPr>
        </p:nvSpPr>
        <p:spPr>
          <a:xfrm>
            <a:off x="347656" y="1392850"/>
            <a:ext cx="11074031" cy="5332322"/>
          </a:xfrm>
        </p:spPr>
        <p:txBody>
          <a:bodyPr vert="horz" lIns="91440" tIns="45720" rIns="91440" bIns="45720" rtlCol="0" anchor="t">
            <a:noAutofit/>
          </a:bodyPr>
          <a:lstStyle/>
          <a:p>
            <a:pPr marL="11113" indent="0">
              <a:spcBef>
                <a:spcPts val="0"/>
              </a:spcBef>
              <a:buNone/>
            </a:pPr>
            <a:r>
              <a:rPr lang="de-DE" b="1" dirty="0"/>
              <a:t>Kompensieren: </a:t>
            </a:r>
            <a:endParaRPr lang="de-DE" dirty="0"/>
          </a:p>
          <a:p>
            <a:pPr marL="11113" indent="0">
              <a:lnSpc>
                <a:spcPct val="110000"/>
              </a:lnSpc>
              <a:spcBef>
                <a:spcPts val="0"/>
              </a:spcBef>
              <a:buNone/>
            </a:pPr>
            <a:r>
              <a:rPr lang="de-DE" dirty="0"/>
              <a:t>Die Unterbrechung wird unverändert belassen. Gleichzeitig werden negative Folgen für die arbeitende Person möglichst reduziert oder abgebaut. Der Anlass der Unterbrechung wird ggf. spontan genutzt.</a:t>
            </a:r>
            <a:endParaRPr lang="de-DE" i="1" u="sng" dirty="0">
              <a:cs typeface="Calibri" panose="020F0502020204030204"/>
            </a:endParaRPr>
          </a:p>
          <a:p>
            <a:pPr marL="11113" indent="0">
              <a:lnSpc>
                <a:spcPct val="110000"/>
              </a:lnSpc>
              <a:spcBef>
                <a:spcPts val="600"/>
              </a:spcBef>
              <a:buNone/>
            </a:pPr>
            <a:r>
              <a:rPr lang="de-DE" i="1" u="sng" dirty="0"/>
              <a:t>Beispiel:</a:t>
            </a:r>
            <a:r>
              <a:rPr lang="de-DE" dirty="0"/>
              <a:t> Ein Mitarbeiter wird aufgrund eines kurzfristigen Termines unterbrochen während er an einer wichtigen Aufgabe arbeitet, deren Deadline kurz bevor steht. Der Mitarbeiter erhält vom Vorgesetzten mehr Zeit, um die unterbrochene Aufgabe fertigzustellen. Dadurch wird Zeitdruck vermieden und die Belastung durch die Unterbrechung kompensiert.</a:t>
            </a:r>
            <a:endParaRPr lang="de-DE" dirty="0">
              <a:cs typeface="Calibri" panose="020F0502020204030204"/>
            </a:endParaRPr>
          </a:p>
        </p:txBody>
      </p:sp>
      <p:sp>
        <p:nvSpPr>
          <p:cNvPr id="3" name="Titel 2">
            <a:extLst>
              <a:ext uri="{FF2B5EF4-FFF2-40B4-BE49-F238E27FC236}">
                <a16:creationId xmlns:a16="http://schemas.microsoft.com/office/drawing/2014/main" id="{7AA518DD-DD7A-4A86-B0FA-64F744767CB5}"/>
              </a:ext>
            </a:extLst>
          </p:cNvPr>
          <p:cNvSpPr>
            <a:spLocks noGrp="1"/>
          </p:cNvSpPr>
          <p:nvPr>
            <p:ph type="title"/>
          </p:nvPr>
        </p:nvSpPr>
        <p:spPr/>
        <p:txBody>
          <a:bodyPr/>
          <a:lstStyle/>
          <a:p>
            <a:r>
              <a:rPr lang="de-DE" dirty="0"/>
              <a:t>Zentrale Begriffe verstehen</a:t>
            </a:r>
          </a:p>
        </p:txBody>
      </p:sp>
      <p:sp>
        <p:nvSpPr>
          <p:cNvPr id="6" name="Datumsplatzhalter 3">
            <a:extLst>
              <a:ext uri="{FF2B5EF4-FFF2-40B4-BE49-F238E27FC236}">
                <a16:creationId xmlns:a16="http://schemas.microsoft.com/office/drawing/2014/main" id="{A77CCC5F-E120-294B-4366-4E88ACBB7896}"/>
              </a:ext>
            </a:extLst>
          </p:cNvPr>
          <p:cNvSpPr>
            <a:spLocks noGrp="1"/>
          </p:cNvSpPr>
          <p:nvPr>
            <p:ph type="dt" sz="half" idx="10"/>
          </p:nvPr>
        </p:nvSpPr>
        <p:spPr>
          <a:xfrm>
            <a:off x="347030" y="6360048"/>
            <a:ext cx="2153893" cy="365124"/>
          </a:xfrm>
        </p:spPr>
        <p:txBody>
          <a:bodyPr/>
          <a:lstStyle/>
          <a:p>
            <a:fld id="{DAF685D8-4D19-4C36-90AF-649C0556C7DC}" type="datetime1">
              <a:rPr lang="de-DE" smtClean="0"/>
              <a:t>12.10.22</a:t>
            </a:fld>
            <a:endParaRPr lang="de-DE" dirty="0"/>
          </a:p>
        </p:txBody>
      </p:sp>
      <p:sp>
        <p:nvSpPr>
          <p:cNvPr id="7" name="Foliennummernplatzhalter 5">
            <a:extLst>
              <a:ext uri="{FF2B5EF4-FFF2-40B4-BE49-F238E27FC236}">
                <a16:creationId xmlns:a16="http://schemas.microsoft.com/office/drawing/2014/main" id="{6313FCEA-8EFD-9C6A-0333-8905CBF52164}"/>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16</a:t>
            </a:fld>
            <a:endParaRPr lang="de-DE"/>
          </a:p>
        </p:txBody>
      </p:sp>
      <p:pic>
        <p:nvPicPr>
          <p:cNvPr id="5" name="Grafik 4" descr="Tageskalender mit einfarbiger Füllung">
            <a:extLst>
              <a:ext uri="{FF2B5EF4-FFF2-40B4-BE49-F238E27FC236}">
                <a16:creationId xmlns:a16="http://schemas.microsoft.com/office/drawing/2014/main" id="{A5ABA049-FB6F-E7B7-C520-37F6677A5A0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966403" y="4817350"/>
            <a:ext cx="1274989" cy="1274989"/>
          </a:xfrm>
          <a:prstGeom prst="rect">
            <a:avLst/>
          </a:prstGeom>
        </p:spPr>
      </p:pic>
    </p:spTree>
    <p:extLst>
      <p:ext uri="{BB962C8B-B14F-4D97-AF65-F5344CB8AC3E}">
        <p14:creationId xmlns:p14="http://schemas.microsoft.com/office/powerpoint/2010/main" val="680899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22FE3F2-1F79-4328-A04B-537641CAA422}"/>
              </a:ext>
            </a:extLst>
          </p:cNvPr>
          <p:cNvSpPr>
            <a:spLocks noGrp="1"/>
          </p:cNvSpPr>
          <p:nvPr>
            <p:ph idx="1"/>
          </p:nvPr>
        </p:nvSpPr>
        <p:spPr>
          <a:xfrm>
            <a:off x="347656" y="1392850"/>
            <a:ext cx="10974279" cy="5332322"/>
          </a:xfrm>
        </p:spPr>
        <p:txBody>
          <a:bodyPr vert="horz" lIns="91440" tIns="45720" rIns="91440" bIns="45720" rtlCol="0" anchor="t">
            <a:noAutofit/>
          </a:bodyPr>
          <a:lstStyle/>
          <a:p>
            <a:pPr marL="11113" indent="0">
              <a:lnSpc>
                <a:spcPct val="100000"/>
              </a:lnSpc>
              <a:spcBef>
                <a:spcPts val="1200"/>
              </a:spcBef>
              <a:buNone/>
            </a:pPr>
            <a:r>
              <a:rPr lang="de-DE" b="1" dirty="0"/>
              <a:t>Produktiv gestalten: </a:t>
            </a:r>
          </a:p>
          <a:p>
            <a:pPr marL="11113" indent="0">
              <a:lnSpc>
                <a:spcPct val="110000"/>
              </a:lnSpc>
              <a:spcBef>
                <a:spcPts val="0"/>
              </a:spcBef>
              <a:buNone/>
            </a:pPr>
            <a:r>
              <a:rPr lang="de-DE" dirty="0"/>
              <a:t>Nützliche Unterbrechungen können helfen, Ziele schneller und effektiver zu erreichen. Um das Potenzial nützlicher Unterbrechungen auszuschöpfen, wird der Anlass der Unterbrechung für die eigene Zielerreichung oder für die Zielerreichung von </a:t>
            </a:r>
            <a:r>
              <a:rPr lang="de-DE" dirty="0" err="1"/>
              <a:t>Kund:innen</a:t>
            </a:r>
            <a:r>
              <a:rPr lang="de-DE" dirty="0"/>
              <a:t>, </a:t>
            </a:r>
            <a:r>
              <a:rPr lang="de-DE" dirty="0" err="1"/>
              <a:t>Mitarbeiter:innen</a:t>
            </a:r>
            <a:r>
              <a:rPr lang="de-DE" dirty="0"/>
              <a:t> oder der Organisation genutzt. Negative Folgen für die arbeitenden Personen werden möglichst reduziert oder abgebaut.</a:t>
            </a:r>
            <a:endParaRPr lang="de-DE" i="1" u="sng" dirty="0">
              <a:cs typeface="Calibri" panose="020F0502020204030204"/>
            </a:endParaRPr>
          </a:p>
          <a:p>
            <a:pPr marL="11113" indent="0">
              <a:lnSpc>
                <a:spcPct val="110000"/>
              </a:lnSpc>
              <a:spcBef>
                <a:spcPts val="600"/>
              </a:spcBef>
              <a:buNone/>
            </a:pPr>
            <a:r>
              <a:rPr lang="de-DE" i="1" u="sng" dirty="0"/>
              <a:t>Beispiel:</a:t>
            </a:r>
            <a:r>
              <a:rPr lang="de-DE" dirty="0"/>
              <a:t> Eine Patientin ist vor einer bevorstehenden Operation besorgt und klingelt immer wieder bei der Pflegekraft, um Fragen zu stellen. Die Pflegekraft lässt die Unterbrechung zu, indem sie die Fragen zur Operation beantwortet und die Patientin gleichzeitig beruhigt. Damit zeigt die Pflegekraft, dass sie für die Patientin da ist und vermeidet ggf. spätere Unterbrechungen, indem sie der Patientin die Angst vor der Operation nimmt.</a:t>
            </a:r>
            <a:endParaRPr lang="de-DE" i="1" u="sng" dirty="0">
              <a:cs typeface="Calibri" panose="020F0502020204030204"/>
            </a:endParaRPr>
          </a:p>
        </p:txBody>
      </p:sp>
      <p:sp>
        <p:nvSpPr>
          <p:cNvPr id="3" name="Titel 2">
            <a:extLst>
              <a:ext uri="{FF2B5EF4-FFF2-40B4-BE49-F238E27FC236}">
                <a16:creationId xmlns:a16="http://schemas.microsoft.com/office/drawing/2014/main" id="{7AA518DD-DD7A-4A86-B0FA-64F744767CB5}"/>
              </a:ext>
            </a:extLst>
          </p:cNvPr>
          <p:cNvSpPr>
            <a:spLocks noGrp="1"/>
          </p:cNvSpPr>
          <p:nvPr>
            <p:ph type="title"/>
          </p:nvPr>
        </p:nvSpPr>
        <p:spPr/>
        <p:txBody>
          <a:bodyPr/>
          <a:lstStyle/>
          <a:p>
            <a:r>
              <a:rPr lang="de-DE" dirty="0"/>
              <a:t>Zentrale Begriffe verstehen</a:t>
            </a:r>
          </a:p>
        </p:txBody>
      </p:sp>
      <p:sp>
        <p:nvSpPr>
          <p:cNvPr id="6" name="Datumsplatzhalter 3">
            <a:extLst>
              <a:ext uri="{FF2B5EF4-FFF2-40B4-BE49-F238E27FC236}">
                <a16:creationId xmlns:a16="http://schemas.microsoft.com/office/drawing/2014/main" id="{A77CCC5F-E120-294B-4366-4E88ACBB7896}"/>
              </a:ext>
            </a:extLst>
          </p:cNvPr>
          <p:cNvSpPr>
            <a:spLocks noGrp="1"/>
          </p:cNvSpPr>
          <p:nvPr>
            <p:ph type="dt" sz="half" idx="10"/>
          </p:nvPr>
        </p:nvSpPr>
        <p:spPr>
          <a:xfrm>
            <a:off x="347030" y="6360048"/>
            <a:ext cx="2153893" cy="365124"/>
          </a:xfrm>
        </p:spPr>
        <p:txBody>
          <a:bodyPr/>
          <a:lstStyle/>
          <a:p>
            <a:fld id="{DAF685D8-4D19-4C36-90AF-649C0556C7DC}" type="datetime1">
              <a:rPr lang="de-DE" smtClean="0"/>
              <a:t>12.10.22</a:t>
            </a:fld>
            <a:endParaRPr lang="de-DE" dirty="0"/>
          </a:p>
        </p:txBody>
      </p:sp>
      <p:sp>
        <p:nvSpPr>
          <p:cNvPr id="7" name="Foliennummernplatzhalter 5">
            <a:extLst>
              <a:ext uri="{FF2B5EF4-FFF2-40B4-BE49-F238E27FC236}">
                <a16:creationId xmlns:a16="http://schemas.microsoft.com/office/drawing/2014/main" id="{6313FCEA-8EFD-9C6A-0333-8905CBF52164}"/>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17</a:t>
            </a:fld>
            <a:endParaRPr lang="de-DE"/>
          </a:p>
        </p:txBody>
      </p:sp>
      <p:pic>
        <p:nvPicPr>
          <p:cNvPr id="17" name="Grafik 16" descr="Glocke mit einfarbiger Füllung">
            <a:extLst>
              <a:ext uri="{FF2B5EF4-FFF2-40B4-BE49-F238E27FC236}">
                <a16:creationId xmlns:a16="http://schemas.microsoft.com/office/drawing/2014/main" id="{700DD97F-E658-4205-915F-5F608EE49C3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646332" y="5422928"/>
            <a:ext cx="937120" cy="937120"/>
          </a:xfrm>
          <a:prstGeom prst="rect">
            <a:avLst/>
          </a:prstGeom>
        </p:spPr>
      </p:pic>
    </p:spTree>
    <p:extLst>
      <p:ext uri="{BB962C8B-B14F-4D97-AF65-F5344CB8AC3E}">
        <p14:creationId xmlns:p14="http://schemas.microsoft.com/office/powerpoint/2010/main" val="1076189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5" name="Gerade Verbindung mit Pfeil 54">
            <a:extLst>
              <a:ext uri="{FF2B5EF4-FFF2-40B4-BE49-F238E27FC236}">
                <a16:creationId xmlns:a16="http://schemas.microsoft.com/office/drawing/2014/main" id="{651A1BA6-51CA-BEEB-A642-C3E30D1284E1}"/>
              </a:ext>
            </a:extLst>
          </p:cNvPr>
          <p:cNvCxnSpPr>
            <a:cxnSpLocks/>
            <a:stCxn id="52" idx="3"/>
            <a:endCxn id="43" idx="1"/>
          </p:cNvCxnSpPr>
          <p:nvPr/>
        </p:nvCxnSpPr>
        <p:spPr>
          <a:xfrm>
            <a:off x="3759087" y="5295398"/>
            <a:ext cx="641901" cy="0"/>
          </a:xfrm>
          <a:prstGeom prst="straightConnector1">
            <a:avLst/>
          </a:prstGeom>
          <a:ln w="28575">
            <a:solidFill>
              <a:schemeClr val="accent5">
                <a:lumMod val="20000"/>
                <a:lumOff val="8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 name="Rechteck: abgerundete Ecken 6">
            <a:extLst>
              <a:ext uri="{FF2B5EF4-FFF2-40B4-BE49-F238E27FC236}">
                <a16:creationId xmlns:a16="http://schemas.microsoft.com/office/drawing/2014/main" id="{11314CCA-6C79-474B-B3AA-92B964868606}"/>
              </a:ext>
            </a:extLst>
          </p:cNvPr>
          <p:cNvSpPr/>
          <p:nvPr/>
        </p:nvSpPr>
        <p:spPr>
          <a:xfrm>
            <a:off x="599337" y="3774219"/>
            <a:ext cx="1319916"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Störend?</a:t>
            </a:r>
          </a:p>
        </p:txBody>
      </p:sp>
      <p:sp>
        <p:nvSpPr>
          <p:cNvPr id="11" name="Rechteck: abgerundete Ecken 10">
            <a:extLst>
              <a:ext uri="{FF2B5EF4-FFF2-40B4-BE49-F238E27FC236}">
                <a16:creationId xmlns:a16="http://schemas.microsoft.com/office/drawing/2014/main" id="{432C32BA-5C7D-479E-AD13-F783B102C767}"/>
              </a:ext>
            </a:extLst>
          </p:cNvPr>
          <p:cNvSpPr/>
          <p:nvPr/>
        </p:nvSpPr>
        <p:spPr>
          <a:xfrm>
            <a:off x="6527336" y="1421096"/>
            <a:ext cx="1296000"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Vermeidbar</a:t>
            </a:r>
          </a:p>
        </p:txBody>
      </p:sp>
      <p:sp>
        <p:nvSpPr>
          <p:cNvPr id="12" name="Rechteck: abgerundete Ecken 11">
            <a:extLst>
              <a:ext uri="{FF2B5EF4-FFF2-40B4-BE49-F238E27FC236}">
                <a16:creationId xmlns:a16="http://schemas.microsoft.com/office/drawing/2014/main" id="{9C423D54-E967-4030-914E-4EEFD53B151A}"/>
              </a:ext>
            </a:extLst>
          </p:cNvPr>
          <p:cNvSpPr/>
          <p:nvPr/>
        </p:nvSpPr>
        <p:spPr>
          <a:xfrm>
            <a:off x="4395169" y="1910501"/>
            <a:ext cx="1319916"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Nicht nützlich</a:t>
            </a:r>
          </a:p>
        </p:txBody>
      </p:sp>
      <p:sp>
        <p:nvSpPr>
          <p:cNvPr id="13" name="Rechteck: abgerundete Ecken 12">
            <a:extLst>
              <a:ext uri="{FF2B5EF4-FFF2-40B4-BE49-F238E27FC236}">
                <a16:creationId xmlns:a16="http://schemas.microsoft.com/office/drawing/2014/main" id="{93A1AF8E-2103-4A07-B5D8-0E5401CF9D4F}"/>
              </a:ext>
            </a:extLst>
          </p:cNvPr>
          <p:cNvSpPr/>
          <p:nvPr/>
        </p:nvSpPr>
        <p:spPr>
          <a:xfrm>
            <a:off x="4377488" y="3623499"/>
            <a:ext cx="1319916" cy="720000"/>
          </a:xfrm>
          <a:prstGeom prst="roundRect">
            <a:avLst/>
          </a:prstGeom>
          <a:solidFill>
            <a:srgbClr val="216DA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Nützlich</a:t>
            </a:r>
          </a:p>
        </p:txBody>
      </p:sp>
      <p:sp>
        <p:nvSpPr>
          <p:cNvPr id="14" name="Rechteck: abgerundete Ecken 13">
            <a:extLst>
              <a:ext uri="{FF2B5EF4-FFF2-40B4-BE49-F238E27FC236}">
                <a16:creationId xmlns:a16="http://schemas.microsoft.com/office/drawing/2014/main" id="{9A06E42E-F8B3-414D-AD47-2C0395215CD9}"/>
              </a:ext>
            </a:extLst>
          </p:cNvPr>
          <p:cNvSpPr/>
          <p:nvPr/>
        </p:nvSpPr>
        <p:spPr>
          <a:xfrm>
            <a:off x="6527336" y="2348880"/>
            <a:ext cx="1296000"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Nicht </a:t>
            </a:r>
            <a:r>
              <a:rPr kumimoji="0" lang="de-DE" sz="1600" b="0" i="0" u="none" strike="noStrike" kern="1200" cap="none" spc="0" normalizeH="0" baseline="0" noProof="0" dirty="0" err="1">
                <a:ln>
                  <a:noFill/>
                </a:ln>
                <a:solidFill>
                  <a:srgbClr val="FFFFFF"/>
                </a:solidFill>
                <a:effectLst/>
                <a:uLnTx/>
                <a:uFillTx/>
                <a:latin typeface="Arial"/>
                <a:ea typeface="+mn-ea"/>
                <a:cs typeface="+mn-cs"/>
              </a:rPr>
              <a:t>ver-meidbar</a:t>
            </a:r>
            <a:endParaRPr kumimoji="0" lang="de-DE"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5" name="Rechteck: abgerundete Ecken 14">
            <a:extLst>
              <a:ext uri="{FF2B5EF4-FFF2-40B4-BE49-F238E27FC236}">
                <a16:creationId xmlns:a16="http://schemas.microsoft.com/office/drawing/2014/main" id="{CCF73530-1277-48A0-A8AC-E8EB77C7BF73}"/>
              </a:ext>
            </a:extLst>
          </p:cNvPr>
          <p:cNvSpPr/>
          <p:nvPr/>
        </p:nvSpPr>
        <p:spPr>
          <a:xfrm>
            <a:off x="8462664" y="1421096"/>
            <a:ext cx="1296000" cy="720000"/>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Abbauen</a:t>
            </a:r>
          </a:p>
        </p:txBody>
      </p:sp>
      <p:sp>
        <p:nvSpPr>
          <p:cNvPr id="16" name="Rechteck: abgerundete Ecken 15">
            <a:extLst>
              <a:ext uri="{FF2B5EF4-FFF2-40B4-BE49-F238E27FC236}">
                <a16:creationId xmlns:a16="http://schemas.microsoft.com/office/drawing/2014/main" id="{E6AB1D93-A647-4142-BAC5-573A4B8DDB72}"/>
              </a:ext>
            </a:extLst>
          </p:cNvPr>
          <p:cNvSpPr/>
          <p:nvPr/>
        </p:nvSpPr>
        <p:spPr>
          <a:xfrm>
            <a:off x="8472264" y="2349818"/>
            <a:ext cx="1296000" cy="720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err="1">
                <a:ln>
                  <a:noFill/>
                </a:ln>
                <a:solidFill>
                  <a:srgbClr val="FFFFFF"/>
                </a:solidFill>
                <a:effectLst/>
                <a:uLnTx/>
                <a:uFillTx/>
                <a:latin typeface="Arial"/>
                <a:ea typeface="+mn-ea"/>
                <a:cs typeface="+mn-cs"/>
              </a:rPr>
              <a:t>Kompen-sieren</a:t>
            </a:r>
            <a:endParaRPr kumimoji="0" lang="de-DE" sz="1600" b="0" i="0" u="none" strike="noStrike" kern="1200" cap="none" spc="0" normalizeH="0" baseline="0" noProof="0" dirty="0">
              <a:ln>
                <a:noFill/>
              </a:ln>
              <a:solidFill>
                <a:srgbClr val="FFFFFF"/>
              </a:solidFill>
              <a:effectLst/>
              <a:uLnTx/>
              <a:uFillTx/>
              <a:latin typeface="Arial"/>
              <a:ea typeface="+mn-ea"/>
              <a:cs typeface="+mn-cs"/>
            </a:endParaRPr>
          </a:p>
        </p:txBody>
      </p:sp>
      <p:cxnSp>
        <p:nvCxnSpPr>
          <p:cNvPr id="18" name="Gerade Verbindung mit Pfeil 17">
            <a:extLst>
              <a:ext uri="{FF2B5EF4-FFF2-40B4-BE49-F238E27FC236}">
                <a16:creationId xmlns:a16="http://schemas.microsoft.com/office/drawing/2014/main" id="{D09A3337-2041-4889-A8B4-3FC04A05554D}"/>
              </a:ext>
            </a:extLst>
          </p:cNvPr>
          <p:cNvCxnSpPr>
            <a:cxnSpLocks/>
            <a:stCxn id="11" idx="3"/>
            <a:endCxn id="15" idx="1"/>
          </p:cNvCxnSpPr>
          <p:nvPr/>
        </p:nvCxnSpPr>
        <p:spPr>
          <a:xfrm>
            <a:off x="7823336" y="1781096"/>
            <a:ext cx="639328" cy="0"/>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a:extLst>
              <a:ext uri="{FF2B5EF4-FFF2-40B4-BE49-F238E27FC236}">
                <a16:creationId xmlns:a16="http://schemas.microsoft.com/office/drawing/2014/main" id="{453B6706-4734-46C8-9A3E-764547FD6159}"/>
              </a:ext>
            </a:extLst>
          </p:cNvPr>
          <p:cNvCxnSpPr>
            <a:cxnSpLocks/>
            <a:stCxn id="12" idx="3"/>
          </p:cNvCxnSpPr>
          <p:nvPr/>
        </p:nvCxnSpPr>
        <p:spPr>
          <a:xfrm flipV="1">
            <a:off x="5715085" y="1752034"/>
            <a:ext cx="812251" cy="518467"/>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Gerade Verbindung mit Pfeil 27">
            <a:extLst>
              <a:ext uri="{FF2B5EF4-FFF2-40B4-BE49-F238E27FC236}">
                <a16:creationId xmlns:a16="http://schemas.microsoft.com/office/drawing/2014/main" id="{A7D15C6E-87EF-457C-975C-ABB9B109D8A9}"/>
              </a:ext>
            </a:extLst>
          </p:cNvPr>
          <p:cNvCxnSpPr>
            <a:cxnSpLocks/>
            <a:stCxn id="12" idx="3"/>
            <a:endCxn id="14" idx="1"/>
          </p:cNvCxnSpPr>
          <p:nvPr/>
        </p:nvCxnSpPr>
        <p:spPr>
          <a:xfrm>
            <a:off x="5715085" y="2270501"/>
            <a:ext cx="812251" cy="438379"/>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 name="Gerade Verbindung mit Pfeil 34">
            <a:extLst>
              <a:ext uri="{FF2B5EF4-FFF2-40B4-BE49-F238E27FC236}">
                <a16:creationId xmlns:a16="http://schemas.microsoft.com/office/drawing/2014/main" id="{46F2C27E-C03B-4082-9B17-3CD035FE4D7E}"/>
              </a:ext>
            </a:extLst>
          </p:cNvPr>
          <p:cNvCxnSpPr>
            <a:cxnSpLocks/>
            <a:stCxn id="49" idx="3"/>
            <a:endCxn id="12" idx="1"/>
          </p:cNvCxnSpPr>
          <p:nvPr/>
        </p:nvCxnSpPr>
        <p:spPr>
          <a:xfrm flipV="1">
            <a:off x="3766840" y="2270501"/>
            <a:ext cx="628329" cy="724817"/>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Gerade Verbindung mit Pfeil 37">
            <a:extLst>
              <a:ext uri="{FF2B5EF4-FFF2-40B4-BE49-F238E27FC236}">
                <a16:creationId xmlns:a16="http://schemas.microsoft.com/office/drawing/2014/main" id="{FD7B465C-7C57-4550-B95C-250481DEF7D7}"/>
              </a:ext>
            </a:extLst>
          </p:cNvPr>
          <p:cNvCxnSpPr>
            <a:cxnSpLocks/>
            <a:stCxn id="7" idx="3"/>
            <a:endCxn id="49" idx="1"/>
          </p:cNvCxnSpPr>
          <p:nvPr/>
        </p:nvCxnSpPr>
        <p:spPr>
          <a:xfrm flipV="1">
            <a:off x="1919253" y="2995318"/>
            <a:ext cx="527671" cy="1138901"/>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0" name="Gerade Verbindung mit Pfeil 39">
            <a:extLst>
              <a:ext uri="{FF2B5EF4-FFF2-40B4-BE49-F238E27FC236}">
                <a16:creationId xmlns:a16="http://schemas.microsoft.com/office/drawing/2014/main" id="{C71322E2-4E4E-43A3-909E-AD3AEA992F1F}"/>
              </a:ext>
            </a:extLst>
          </p:cNvPr>
          <p:cNvCxnSpPr>
            <a:cxnSpLocks/>
            <a:stCxn id="49" idx="3"/>
            <a:endCxn id="13" idx="1"/>
          </p:cNvCxnSpPr>
          <p:nvPr/>
        </p:nvCxnSpPr>
        <p:spPr>
          <a:xfrm>
            <a:off x="3766840" y="2995318"/>
            <a:ext cx="610648" cy="988181"/>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Gerade Verbindung mit Pfeil 41">
            <a:extLst>
              <a:ext uri="{FF2B5EF4-FFF2-40B4-BE49-F238E27FC236}">
                <a16:creationId xmlns:a16="http://schemas.microsoft.com/office/drawing/2014/main" id="{6AC2BC70-0032-4FA0-8DBB-DECDEA87AA34}"/>
              </a:ext>
            </a:extLst>
          </p:cNvPr>
          <p:cNvCxnSpPr>
            <a:cxnSpLocks/>
            <a:stCxn id="7" idx="3"/>
            <a:endCxn id="52" idx="1"/>
          </p:cNvCxnSpPr>
          <p:nvPr/>
        </p:nvCxnSpPr>
        <p:spPr>
          <a:xfrm>
            <a:off x="1919253" y="4134219"/>
            <a:ext cx="519918" cy="1161179"/>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Gerade Verbindung mit Pfeil 32">
            <a:extLst>
              <a:ext uri="{FF2B5EF4-FFF2-40B4-BE49-F238E27FC236}">
                <a16:creationId xmlns:a16="http://schemas.microsoft.com/office/drawing/2014/main" id="{5045C90C-C92C-4FD9-ADCE-8322512DC0A1}"/>
              </a:ext>
            </a:extLst>
          </p:cNvPr>
          <p:cNvCxnSpPr>
            <a:cxnSpLocks/>
            <a:stCxn id="13" idx="3"/>
            <a:endCxn id="46" idx="1"/>
          </p:cNvCxnSpPr>
          <p:nvPr/>
        </p:nvCxnSpPr>
        <p:spPr>
          <a:xfrm flipV="1">
            <a:off x="5697404" y="3591440"/>
            <a:ext cx="829932" cy="392059"/>
          </a:xfrm>
          <a:prstGeom prst="straightConnector1">
            <a:avLst/>
          </a:prstGeom>
          <a:ln w="28575">
            <a:solidFill>
              <a:srgbClr val="216DAF"/>
            </a:solidFill>
            <a:tailEnd type="triangle"/>
          </a:ln>
        </p:spPr>
        <p:style>
          <a:lnRef idx="1">
            <a:schemeClr val="accent1"/>
          </a:lnRef>
          <a:fillRef idx="0">
            <a:schemeClr val="accent1"/>
          </a:fillRef>
          <a:effectRef idx="0">
            <a:schemeClr val="accent1"/>
          </a:effectRef>
          <a:fontRef idx="minor">
            <a:schemeClr val="tx1"/>
          </a:fontRef>
        </p:style>
      </p:cxnSp>
      <p:cxnSp>
        <p:nvCxnSpPr>
          <p:cNvPr id="34" name="Gerade Verbindung mit Pfeil 33">
            <a:extLst>
              <a:ext uri="{FF2B5EF4-FFF2-40B4-BE49-F238E27FC236}">
                <a16:creationId xmlns:a16="http://schemas.microsoft.com/office/drawing/2014/main" id="{3F126E2A-C91F-4C5A-A90D-AB8C048CED3A}"/>
              </a:ext>
            </a:extLst>
          </p:cNvPr>
          <p:cNvCxnSpPr>
            <a:cxnSpLocks/>
            <a:stCxn id="13" idx="3"/>
            <a:endCxn id="47" idx="1"/>
          </p:cNvCxnSpPr>
          <p:nvPr/>
        </p:nvCxnSpPr>
        <p:spPr>
          <a:xfrm>
            <a:off x="5697404" y="3983499"/>
            <a:ext cx="841828" cy="492157"/>
          </a:xfrm>
          <a:prstGeom prst="straightConnector1">
            <a:avLst/>
          </a:prstGeom>
          <a:ln w="28575">
            <a:solidFill>
              <a:srgbClr val="216DAF"/>
            </a:solidFill>
            <a:tailEnd type="triangle"/>
          </a:ln>
        </p:spPr>
        <p:style>
          <a:lnRef idx="1">
            <a:schemeClr val="accent1"/>
          </a:lnRef>
          <a:fillRef idx="0">
            <a:schemeClr val="accent1"/>
          </a:fillRef>
          <a:effectRef idx="0">
            <a:schemeClr val="accent1"/>
          </a:effectRef>
          <a:fontRef idx="minor">
            <a:schemeClr val="tx1"/>
          </a:fontRef>
        </p:style>
      </p:cxnSp>
      <p:cxnSp>
        <p:nvCxnSpPr>
          <p:cNvPr id="36" name="Gerade Verbindung mit Pfeil 35">
            <a:extLst>
              <a:ext uri="{FF2B5EF4-FFF2-40B4-BE49-F238E27FC236}">
                <a16:creationId xmlns:a16="http://schemas.microsoft.com/office/drawing/2014/main" id="{E5144A31-922F-4AB4-891A-0751A8F12288}"/>
              </a:ext>
            </a:extLst>
          </p:cNvPr>
          <p:cNvCxnSpPr>
            <a:cxnSpLocks/>
          </p:cNvCxnSpPr>
          <p:nvPr/>
        </p:nvCxnSpPr>
        <p:spPr>
          <a:xfrm>
            <a:off x="7696200" y="3518180"/>
            <a:ext cx="779341" cy="465319"/>
          </a:xfrm>
          <a:prstGeom prst="straightConnector1">
            <a:avLst/>
          </a:prstGeom>
          <a:ln w="28575">
            <a:solidFill>
              <a:srgbClr val="216DAF"/>
            </a:solidFill>
            <a:tailEnd type="triangle"/>
          </a:ln>
        </p:spPr>
        <p:style>
          <a:lnRef idx="1">
            <a:schemeClr val="accent1"/>
          </a:lnRef>
          <a:fillRef idx="0">
            <a:schemeClr val="accent1"/>
          </a:fillRef>
          <a:effectRef idx="0">
            <a:schemeClr val="accent1"/>
          </a:effectRef>
          <a:fontRef idx="minor">
            <a:schemeClr val="tx1"/>
          </a:fontRef>
        </p:style>
      </p:cxnSp>
      <p:cxnSp>
        <p:nvCxnSpPr>
          <p:cNvPr id="37" name="Gerade Verbindung mit Pfeil 36">
            <a:extLst>
              <a:ext uri="{FF2B5EF4-FFF2-40B4-BE49-F238E27FC236}">
                <a16:creationId xmlns:a16="http://schemas.microsoft.com/office/drawing/2014/main" id="{BFDACA31-77AE-4FBE-A8D3-A22AA4AF19BC}"/>
              </a:ext>
            </a:extLst>
          </p:cNvPr>
          <p:cNvCxnSpPr>
            <a:cxnSpLocks/>
            <a:endCxn id="41" idx="1"/>
          </p:cNvCxnSpPr>
          <p:nvPr/>
        </p:nvCxnSpPr>
        <p:spPr>
          <a:xfrm flipV="1">
            <a:off x="7696200" y="3978563"/>
            <a:ext cx="785962" cy="618837"/>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1" name="Rechteck: abgerundete Ecken 40">
            <a:extLst>
              <a:ext uri="{FF2B5EF4-FFF2-40B4-BE49-F238E27FC236}">
                <a16:creationId xmlns:a16="http://schemas.microsoft.com/office/drawing/2014/main" id="{BB3561BC-1F8F-4C7B-B316-AD3C1CCF91F3}"/>
              </a:ext>
            </a:extLst>
          </p:cNvPr>
          <p:cNvSpPr/>
          <p:nvPr/>
        </p:nvSpPr>
        <p:spPr>
          <a:xfrm>
            <a:off x="8482162" y="3618563"/>
            <a:ext cx="1296000" cy="72000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Produktiv gestalten</a:t>
            </a:r>
          </a:p>
        </p:txBody>
      </p:sp>
      <p:cxnSp>
        <p:nvCxnSpPr>
          <p:cNvPr id="39" name="Gerade Verbindung mit Pfeil 38">
            <a:extLst>
              <a:ext uri="{FF2B5EF4-FFF2-40B4-BE49-F238E27FC236}">
                <a16:creationId xmlns:a16="http://schemas.microsoft.com/office/drawing/2014/main" id="{28F54419-FF25-D246-F463-6B0297B4AC86}"/>
              </a:ext>
            </a:extLst>
          </p:cNvPr>
          <p:cNvCxnSpPr>
            <a:cxnSpLocks/>
            <a:endCxn id="16" idx="1"/>
          </p:cNvCxnSpPr>
          <p:nvPr/>
        </p:nvCxnSpPr>
        <p:spPr>
          <a:xfrm flipV="1">
            <a:off x="7823336" y="2709818"/>
            <a:ext cx="648928" cy="9362"/>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Gerade Verbindung mit Pfeil 26">
            <a:extLst>
              <a:ext uri="{FF2B5EF4-FFF2-40B4-BE49-F238E27FC236}">
                <a16:creationId xmlns:a16="http://schemas.microsoft.com/office/drawing/2014/main" id="{B905EDA0-51D6-4E38-848F-B7D2542513F9}"/>
              </a:ext>
            </a:extLst>
          </p:cNvPr>
          <p:cNvCxnSpPr>
            <a:cxnSpLocks/>
            <a:stCxn id="52" idx="3"/>
            <a:endCxn id="13" idx="1"/>
          </p:cNvCxnSpPr>
          <p:nvPr/>
        </p:nvCxnSpPr>
        <p:spPr>
          <a:xfrm flipV="1">
            <a:off x="3759087" y="3983499"/>
            <a:ext cx="618401" cy="1311899"/>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8" name="Titel 1">
            <a:extLst>
              <a:ext uri="{FF2B5EF4-FFF2-40B4-BE49-F238E27FC236}">
                <a16:creationId xmlns:a16="http://schemas.microsoft.com/office/drawing/2014/main" id="{C1986C6D-864A-FBC2-2F7A-84523F5DA6D9}"/>
              </a:ext>
            </a:extLst>
          </p:cNvPr>
          <p:cNvSpPr txBox="1">
            <a:spLocks/>
          </p:cNvSpPr>
          <p:nvPr/>
        </p:nvSpPr>
        <p:spPr>
          <a:xfrm>
            <a:off x="334853" y="543612"/>
            <a:ext cx="11614130" cy="7492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de-DE" sz="3800" b="0" i="0" u="none" strike="noStrike" kern="1200" cap="none" spc="0" normalizeH="0" baseline="0" noProof="0" dirty="0">
                <a:ln>
                  <a:noFill/>
                </a:ln>
                <a:solidFill>
                  <a:srgbClr val="216DAF"/>
                </a:solidFill>
                <a:effectLst/>
                <a:uLnTx/>
                <a:uFillTx/>
                <a:latin typeface="Calibri Light" panose="020F0302020204030204"/>
                <a:ea typeface="+mj-ea"/>
                <a:cs typeface="+mj-cs"/>
              </a:rPr>
              <a:t>Ampelsystem</a:t>
            </a:r>
            <a:r>
              <a:rPr lang="de-DE" sz="3800" dirty="0">
                <a:solidFill>
                  <a:srgbClr val="216DAF"/>
                </a:solidFill>
                <a:latin typeface="Calibri Light" panose="020F0302020204030204"/>
              </a:rPr>
              <a:t> für das</a:t>
            </a:r>
            <a:r>
              <a:rPr kumimoji="0" lang="de-DE" sz="3800" b="0" i="0" u="none" strike="noStrike" kern="1200" cap="none" spc="0" normalizeH="0" baseline="0" noProof="0" dirty="0">
                <a:ln>
                  <a:noFill/>
                </a:ln>
                <a:solidFill>
                  <a:srgbClr val="216DAF"/>
                </a:solidFill>
                <a:effectLst/>
                <a:uLnTx/>
                <a:uFillTx/>
                <a:latin typeface="Calibri Light" panose="020F0302020204030204"/>
                <a:ea typeface="+mj-ea"/>
                <a:cs typeface="+mj-cs"/>
              </a:rPr>
              <a:t> Unterbrechungsmanagement</a:t>
            </a:r>
          </a:p>
        </p:txBody>
      </p:sp>
      <p:sp>
        <p:nvSpPr>
          <p:cNvPr id="44" name="Datumsplatzhalter 3">
            <a:extLst>
              <a:ext uri="{FF2B5EF4-FFF2-40B4-BE49-F238E27FC236}">
                <a16:creationId xmlns:a16="http://schemas.microsoft.com/office/drawing/2014/main" id="{4B27140D-D536-7149-73A9-B5FCE2FD5234}"/>
              </a:ext>
            </a:extLst>
          </p:cNvPr>
          <p:cNvSpPr>
            <a:spLocks noGrp="1"/>
          </p:cNvSpPr>
          <p:nvPr>
            <p:ph type="dt" sz="half" idx="10"/>
          </p:nvPr>
        </p:nvSpPr>
        <p:spPr/>
        <p:txBody>
          <a:bodyPr/>
          <a:lstStyle/>
          <a:p>
            <a:fld id="{DAF685D8-4D19-4C36-90AF-649C0556C7DC}" type="datetime1">
              <a:rPr lang="de-DE" smtClean="0"/>
              <a:t>12.10.22</a:t>
            </a:fld>
            <a:endParaRPr lang="de-DE" dirty="0"/>
          </a:p>
        </p:txBody>
      </p:sp>
      <p:sp>
        <p:nvSpPr>
          <p:cNvPr id="45" name="Foliennummernplatzhalter 5">
            <a:extLst>
              <a:ext uri="{FF2B5EF4-FFF2-40B4-BE49-F238E27FC236}">
                <a16:creationId xmlns:a16="http://schemas.microsoft.com/office/drawing/2014/main" id="{32CF58F1-8ED3-793E-C301-62C4B7D5C64F}"/>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18</a:t>
            </a:fld>
            <a:endParaRPr lang="de-DE"/>
          </a:p>
        </p:txBody>
      </p:sp>
      <p:sp>
        <p:nvSpPr>
          <p:cNvPr id="51" name="Rechteck: abgerundete Ecken 7">
            <a:extLst>
              <a:ext uri="{FF2B5EF4-FFF2-40B4-BE49-F238E27FC236}">
                <a16:creationId xmlns:a16="http://schemas.microsoft.com/office/drawing/2014/main" id="{A547A40A-020C-2EFD-01E5-7462ED38C016}"/>
              </a:ext>
            </a:extLst>
          </p:cNvPr>
          <p:cNvSpPr/>
          <p:nvPr/>
        </p:nvSpPr>
        <p:spPr>
          <a:xfrm>
            <a:off x="8482162" y="4928961"/>
            <a:ext cx="1296000" cy="726437"/>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chemeClr val="bg1"/>
                </a:solidFill>
                <a:effectLst/>
                <a:uLnTx/>
                <a:uFillTx/>
                <a:latin typeface="Arial"/>
                <a:ea typeface="+mn-ea"/>
                <a:cs typeface="+mn-cs"/>
              </a:rPr>
              <a:t>Belassen</a:t>
            </a:r>
          </a:p>
        </p:txBody>
      </p:sp>
      <p:cxnSp>
        <p:nvCxnSpPr>
          <p:cNvPr id="53" name="Gerade Verbindung mit Pfeil 52">
            <a:extLst>
              <a:ext uri="{FF2B5EF4-FFF2-40B4-BE49-F238E27FC236}">
                <a16:creationId xmlns:a16="http://schemas.microsoft.com/office/drawing/2014/main" id="{AF4E0962-C3B4-9137-C3AF-49522141D1B7}"/>
              </a:ext>
            </a:extLst>
          </p:cNvPr>
          <p:cNvCxnSpPr>
            <a:cxnSpLocks/>
            <a:stCxn id="43" idx="3"/>
            <a:endCxn id="51" idx="1"/>
          </p:cNvCxnSpPr>
          <p:nvPr/>
        </p:nvCxnSpPr>
        <p:spPr>
          <a:xfrm flipV="1">
            <a:off x="5720904" y="5292180"/>
            <a:ext cx="2761258" cy="3218"/>
          </a:xfrm>
          <a:prstGeom prst="straightConnector1">
            <a:avLst/>
          </a:prstGeom>
          <a:ln w="28575">
            <a:solidFill>
              <a:schemeClr val="accent5">
                <a:lumMod val="20000"/>
                <a:lumOff val="8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2" name="Rechteck: abgerundete Ecken 8">
            <a:extLst>
              <a:ext uri="{FF2B5EF4-FFF2-40B4-BE49-F238E27FC236}">
                <a16:creationId xmlns:a16="http://schemas.microsoft.com/office/drawing/2014/main" id="{447A3EF2-9844-0691-B147-6C77A223A235}"/>
              </a:ext>
            </a:extLst>
          </p:cNvPr>
          <p:cNvSpPr/>
          <p:nvPr/>
        </p:nvSpPr>
        <p:spPr>
          <a:xfrm>
            <a:off x="2439171" y="4935398"/>
            <a:ext cx="1319916"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Nein</a:t>
            </a:r>
          </a:p>
        </p:txBody>
      </p:sp>
      <p:sp>
        <p:nvSpPr>
          <p:cNvPr id="46" name="Rechteck: abgerundete Ecken 10">
            <a:extLst>
              <a:ext uri="{FF2B5EF4-FFF2-40B4-BE49-F238E27FC236}">
                <a16:creationId xmlns:a16="http://schemas.microsoft.com/office/drawing/2014/main" id="{29731FC1-621F-F373-FEC4-C4CF0A3E9876}"/>
              </a:ext>
            </a:extLst>
          </p:cNvPr>
          <p:cNvSpPr/>
          <p:nvPr/>
        </p:nvSpPr>
        <p:spPr>
          <a:xfrm>
            <a:off x="6527336" y="3231440"/>
            <a:ext cx="1296000" cy="720000"/>
          </a:xfrm>
          <a:prstGeom prst="roundRect">
            <a:avLst/>
          </a:prstGeom>
          <a:solidFill>
            <a:srgbClr val="216DA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Vermeidbar</a:t>
            </a:r>
          </a:p>
        </p:txBody>
      </p:sp>
      <p:sp>
        <p:nvSpPr>
          <p:cNvPr id="47" name="Rechteck: abgerundete Ecken 13">
            <a:extLst>
              <a:ext uri="{FF2B5EF4-FFF2-40B4-BE49-F238E27FC236}">
                <a16:creationId xmlns:a16="http://schemas.microsoft.com/office/drawing/2014/main" id="{63C4B978-DA7A-E73A-493B-5294DBD87473}"/>
              </a:ext>
            </a:extLst>
          </p:cNvPr>
          <p:cNvSpPr/>
          <p:nvPr/>
        </p:nvSpPr>
        <p:spPr>
          <a:xfrm>
            <a:off x="6539232" y="4115656"/>
            <a:ext cx="1296000" cy="720000"/>
          </a:xfrm>
          <a:prstGeom prst="roundRect">
            <a:avLst/>
          </a:prstGeom>
          <a:solidFill>
            <a:srgbClr val="216DA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Nicht </a:t>
            </a:r>
            <a:r>
              <a:rPr kumimoji="0" lang="de-DE" sz="1600" b="0" i="0" u="none" strike="noStrike" kern="1200" cap="none" spc="0" normalizeH="0" baseline="0" noProof="0" dirty="0" err="1">
                <a:ln>
                  <a:noFill/>
                </a:ln>
                <a:solidFill>
                  <a:srgbClr val="FFFFFF"/>
                </a:solidFill>
                <a:effectLst/>
                <a:uLnTx/>
                <a:uFillTx/>
                <a:latin typeface="Arial"/>
                <a:ea typeface="+mn-ea"/>
                <a:cs typeface="+mn-cs"/>
              </a:rPr>
              <a:t>ver-meidbar</a:t>
            </a:r>
            <a:endParaRPr kumimoji="0" lang="de-DE"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43" name="Rechteck: abgerundete Ecken 12">
            <a:extLst>
              <a:ext uri="{FF2B5EF4-FFF2-40B4-BE49-F238E27FC236}">
                <a16:creationId xmlns:a16="http://schemas.microsoft.com/office/drawing/2014/main" id="{D08D718F-75BB-1303-3739-6E9FE96AB2C2}"/>
              </a:ext>
            </a:extLst>
          </p:cNvPr>
          <p:cNvSpPr/>
          <p:nvPr/>
        </p:nvSpPr>
        <p:spPr>
          <a:xfrm>
            <a:off x="4400988" y="4935398"/>
            <a:ext cx="1319916" cy="720000"/>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chemeClr val="bg1"/>
                </a:solidFill>
                <a:latin typeface="Arial"/>
              </a:rPr>
              <a:t>Nicht nützlich</a:t>
            </a:r>
          </a:p>
        </p:txBody>
      </p:sp>
      <p:sp>
        <p:nvSpPr>
          <p:cNvPr id="49" name="Rechteck: abgerundete Ecken 12">
            <a:extLst>
              <a:ext uri="{FF2B5EF4-FFF2-40B4-BE49-F238E27FC236}">
                <a16:creationId xmlns:a16="http://schemas.microsoft.com/office/drawing/2014/main" id="{1B95B0F8-6391-F9DB-875A-D8DD4E2A2B65}"/>
              </a:ext>
            </a:extLst>
          </p:cNvPr>
          <p:cNvSpPr/>
          <p:nvPr/>
        </p:nvSpPr>
        <p:spPr>
          <a:xfrm>
            <a:off x="2446924" y="2635318"/>
            <a:ext cx="1319916"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Ja</a:t>
            </a:r>
          </a:p>
        </p:txBody>
      </p:sp>
    </p:spTree>
    <p:extLst>
      <p:ext uri="{BB962C8B-B14F-4D97-AF65-F5344CB8AC3E}">
        <p14:creationId xmlns:p14="http://schemas.microsoft.com/office/powerpoint/2010/main" val="1357844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31">
            <a:extLst>
              <a:ext uri="{FF2B5EF4-FFF2-40B4-BE49-F238E27FC236}">
                <a16:creationId xmlns:a16="http://schemas.microsoft.com/office/drawing/2014/main" id="{4CD5D408-4A92-6E41-BFF7-B2EDB9B42BD9}"/>
              </a:ext>
            </a:extLst>
          </p:cNvPr>
          <p:cNvSpPr>
            <a:spLocks noChangeArrowheads="1"/>
          </p:cNvSpPr>
          <p:nvPr/>
        </p:nvSpPr>
        <p:spPr bwMode="auto">
          <a:xfrm>
            <a:off x="152400" y="609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29" name="Rectangle 33">
            <a:extLst>
              <a:ext uri="{FF2B5EF4-FFF2-40B4-BE49-F238E27FC236}">
                <a16:creationId xmlns:a16="http://schemas.microsoft.com/office/drawing/2014/main" id="{48128115-BE20-7543-8A2C-63442660036F}"/>
              </a:ext>
            </a:extLst>
          </p:cNvPr>
          <p:cNvSpPr>
            <a:spLocks noChangeArrowheads="1"/>
          </p:cNvSpPr>
          <p:nvPr/>
        </p:nvSpPr>
        <p:spPr bwMode="auto">
          <a:xfrm>
            <a:off x="152400" y="1066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30" name="Rectangle 34">
            <a:extLst>
              <a:ext uri="{FF2B5EF4-FFF2-40B4-BE49-F238E27FC236}">
                <a16:creationId xmlns:a16="http://schemas.microsoft.com/office/drawing/2014/main" id="{756911FD-8C32-3047-8FAC-85E4BE4FC056}"/>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31" name="Rectangle 36">
            <a:extLst>
              <a:ext uri="{FF2B5EF4-FFF2-40B4-BE49-F238E27FC236}">
                <a16:creationId xmlns:a16="http://schemas.microsoft.com/office/drawing/2014/main" id="{E319EC02-BDFC-F046-885C-8C7C90C25D55}"/>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32" name="Rectangle 38">
            <a:extLst>
              <a:ext uri="{FF2B5EF4-FFF2-40B4-BE49-F238E27FC236}">
                <a16:creationId xmlns:a16="http://schemas.microsoft.com/office/drawing/2014/main" id="{038A8B80-1F30-F942-860E-0B06F16EFC3B}"/>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33" name="Rectangle 40">
            <a:extLst>
              <a:ext uri="{FF2B5EF4-FFF2-40B4-BE49-F238E27FC236}">
                <a16:creationId xmlns:a16="http://schemas.microsoft.com/office/drawing/2014/main" id="{2E523748-D5F9-7F42-94ED-176DA83B511F}"/>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5" name="Rectangle 14">
            <a:extLst>
              <a:ext uri="{FF2B5EF4-FFF2-40B4-BE49-F238E27FC236}">
                <a16:creationId xmlns:a16="http://schemas.microsoft.com/office/drawing/2014/main" id="{D2D789E3-2760-F94C-8E5A-E2A7BF5FE641}"/>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6" name="Rectangle 16">
            <a:extLst>
              <a:ext uri="{FF2B5EF4-FFF2-40B4-BE49-F238E27FC236}">
                <a16:creationId xmlns:a16="http://schemas.microsoft.com/office/drawing/2014/main" id="{13A51D82-E8DA-184A-9573-3BD299730105}"/>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7" name="Rectangle 18">
            <a:extLst>
              <a:ext uri="{FF2B5EF4-FFF2-40B4-BE49-F238E27FC236}">
                <a16:creationId xmlns:a16="http://schemas.microsoft.com/office/drawing/2014/main" id="{77FE616E-C9AF-7D42-9425-D67C045E7A26}"/>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8" name="Rectangle 20">
            <a:extLst>
              <a:ext uri="{FF2B5EF4-FFF2-40B4-BE49-F238E27FC236}">
                <a16:creationId xmlns:a16="http://schemas.microsoft.com/office/drawing/2014/main" id="{6C8BF5B6-1524-DC40-AD50-53C6DE23F51A}"/>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20" name="Textfeld 19">
            <a:extLst>
              <a:ext uri="{FF2B5EF4-FFF2-40B4-BE49-F238E27FC236}">
                <a16:creationId xmlns:a16="http://schemas.microsoft.com/office/drawing/2014/main" id="{29EC5881-A535-BE7A-B0CE-3E7B6B01A45A}"/>
              </a:ext>
            </a:extLst>
          </p:cNvPr>
          <p:cNvSpPr txBox="1"/>
          <p:nvPr/>
        </p:nvSpPr>
        <p:spPr bwMode="auto">
          <a:xfrm>
            <a:off x="1324708" y="1863969"/>
            <a:ext cx="0" cy="0"/>
          </a:xfrm>
          <a:prstGeom prst="rect">
            <a:avLst/>
          </a:prstGeom>
          <a:noFill/>
          <a:ln w="9525">
            <a:noFill/>
            <a:miter lim="800000"/>
            <a:headEnd/>
            <a:tailEnd/>
          </a:ln>
          <a:effectLst/>
        </p:spPr>
        <p:txBody>
          <a:bodyPr vert="horz" wrap="none" lIns="0" tIns="0" rIns="0" bIns="0" numCol="1" rtlCol="0" anchor="ctr" anchorCtr="0" compatLnSpc="1">
            <a:prstTxWarp prst="textNoShape">
              <a:avLst/>
            </a:prstTxWarp>
            <a:normAutofit fontScale="25000" lnSpcReduction="20000"/>
          </a:bodyPr>
          <a:lstStyle/>
          <a:p>
            <a:endParaRPr lang="de-DE" kern="0" dirty="0" err="1"/>
          </a:p>
        </p:txBody>
      </p:sp>
      <p:sp>
        <p:nvSpPr>
          <p:cNvPr id="21" name="Rechteck 20">
            <a:extLst>
              <a:ext uri="{FF2B5EF4-FFF2-40B4-BE49-F238E27FC236}">
                <a16:creationId xmlns:a16="http://schemas.microsoft.com/office/drawing/2014/main" id="{5644CA9E-5ACF-16EB-08F2-1FD577F3F5BE}"/>
              </a:ext>
            </a:extLst>
          </p:cNvPr>
          <p:cNvSpPr/>
          <p:nvPr/>
        </p:nvSpPr>
        <p:spPr bwMode="auto">
          <a:xfrm>
            <a:off x="576680" y="1809492"/>
            <a:ext cx="9613068" cy="1952603"/>
          </a:xfrm>
          <a:prstGeom prst="rect">
            <a:avLst/>
          </a:prstGeom>
          <a:solidFill>
            <a:schemeClr val="accent5">
              <a:lumMod val="20000"/>
              <a:lumOff val="80000"/>
            </a:schemeClr>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226800" marR="0" lvl="0" indent="0" algn="l" defTabSz="914400" rtl="0" eaLnBrk="0" fontAlgn="base" latinLnBrk="0" hangingPunct="0">
              <a:lnSpc>
                <a:spcPct val="100000"/>
              </a:lnSpc>
              <a:spcBef>
                <a:spcPts val="600"/>
              </a:spcBef>
              <a:spcAft>
                <a:spcPct val="0"/>
              </a:spcAft>
              <a:buClrTx/>
              <a:buSzTx/>
              <a:buFontTx/>
              <a:buNone/>
              <a:tabLst/>
              <a:defRPr/>
            </a:pPr>
            <a:r>
              <a:rPr kumimoji="0" lang="de-DE" sz="1800"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Eine Pflegefachperson arbeitet an der Pflegedokumentation. Sie wird unterbrochen durch einen hohen Lärmpegel aufgrund von Gesprächen der </a:t>
            </a:r>
            <a:r>
              <a:rPr kumimoji="0" lang="de-DE" sz="1800" b="0" i="0" u="none" strike="noStrike" kern="120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rPr>
              <a:t>Kolleg:innen</a:t>
            </a:r>
            <a:r>
              <a:rPr kumimoji="0" lang="de-DE" sz="1800"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Sie verlässt das Büro um einen ruhigen Platz für die Dokumentation zu finden. Es ist ein erneutes Eindenken in die Dokumentation erforderlich. </a:t>
            </a:r>
          </a:p>
          <a:p>
            <a:pPr marL="215900" marR="0" lvl="0" indent="0" algn="l" defTabSz="914400" rtl="0" eaLnBrk="0" fontAlgn="base" latinLnBrk="0" hangingPunct="0">
              <a:lnSpc>
                <a:spcPct val="100000"/>
              </a:lnSpc>
              <a:spcBef>
                <a:spcPts val="600"/>
              </a:spcBef>
              <a:spcAft>
                <a:spcPct val="0"/>
              </a:spcAft>
              <a:buClrTx/>
              <a:buSzTx/>
              <a:buFontTx/>
              <a:buNone/>
              <a:tabLst/>
              <a:defRPr/>
            </a:pPr>
            <a:r>
              <a:rPr kumimoji="0" lang="de-DE" sz="1800" b="0" i="1"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Unterbrechungsbeispiel Krankenhaus</a:t>
            </a:r>
          </a:p>
        </p:txBody>
      </p:sp>
      <p:sp>
        <p:nvSpPr>
          <p:cNvPr id="22" name="Rechteck 21">
            <a:extLst>
              <a:ext uri="{FF2B5EF4-FFF2-40B4-BE49-F238E27FC236}">
                <a16:creationId xmlns:a16="http://schemas.microsoft.com/office/drawing/2014/main" id="{ED25D5CD-5201-9250-7E2A-1C8A8E49BA2D}"/>
              </a:ext>
            </a:extLst>
          </p:cNvPr>
          <p:cNvSpPr/>
          <p:nvPr/>
        </p:nvSpPr>
        <p:spPr bwMode="auto">
          <a:xfrm>
            <a:off x="576680" y="3977353"/>
            <a:ext cx="9613068" cy="1884610"/>
          </a:xfrm>
          <a:prstGeom prst="rect">
            <a:avLst/>
          </a:prstGeom>
          <a:solidFill>
            <a:srgbClr val="216DAF"/>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225425" marR="0" lvl="0" indent="0" algn="l" defTabSz="914400" rtl="0" eaLnBrk="1" fontAlgn="base" latinLnBrk="0" hangingPunct="1">
              <a:lnSpc>
                <a:spcPct val="100000"/>
              </a:lnSpc>
              <a:spcBef>
                <a:spcPct val="0"/>
              </a:spcBef>
              <a:spcAft>
                <a:spcPct val="0"/>
              </a:spcAft>
              <a:buClrTx/>
              <a:buSzTx/>
              <a:buFontTx/>
              <a:buNone/>
              <a:tabLst/>
              <a:defRPr/>
            </a:pPr>
            <a:r>
              <a:rPr kumimoji="0" lang="de-DE" b="1"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Handlungsmöglichkeiten</a:t>
            </a:r>
            <a:r>
              <a:rPr kumimoji="0" lang="de-DE"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 </a:t>
            </a:r>
          </a:p>
          <a:p>
            <a:pPr marL="568325" marR="0" lvl="0" indent="-342900" algn="l" defTabSz="914400" rtl="0" eaLnBrk="1" fontAlgn="base" latinLnBrk="0" hangingPunct="1">
              <a:lnSpc>
                <a:spcPct val="100000"/>
              </a:lnSpc>
              <a:spcBef>
                <a:spcPct val="0"/>
              </a:spcBef>
              <a:spcAft>
                <a:spcPct val="0"/>
              </a:spcAft>
              <a:buClrTx/>
              <a:buSzTx/>
              <a:buFontTx/>
              <a:buChar char="-"/>
              <a:tabLst/>
              <a:defRPr/>
            </a:pPr>
            <a:r>
              <a:rPr kumimoji="0" lang="de-DE"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Es werden getrennte Räume für ungestörtes Arbeiten zur Verfügung gestellt</a:t>
            </a:r>
          </a:p>
          <a:p>
            <a:pPr marL="568325" marR="0" lvl="0" indent="-342900" algn="l" defTabSz="914400" rtl="0" eaLnBrk="1" fontAlgn="base" latinLnBrk="0" hangingPunct="1">
              <a:lnSpc>
                <a:spcPct val="100000"/>
              </a:lnSpc>
              <a:spcBef>
                <a:spcPct val="0"/>
              </a:spcBef>
              <a:spcAft>
                <a:spcPct val="0"/>
              </a:spcAft>
              <a:buClrTx/>
              <a:buSzTx/>
              <a:buFontTx/>
              <a:buChar char="-"/>
              <a:tabLst/>
              <a:defRPr/>
            </a:pPr>
            <a:r>
              <a:rPr kumimoji="0" lang="de-DE"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Es werden lärmdämmende, flexible Trennwände für die Arbeit auf der Station angeschafft</a:t>
            </a:r>
          </a:p>
        </p:txBody>
      </p:sp>
      <p:sp>
        <p:nvSpPr>
          <p:cNvPr id="23" name="Rechteck 22">
            <a:extLst>
              <a:ext uri="{FF2B5EF4-FFF2-40B4-BE49-F238E27FC236}">
                <a16:creationId xmlns:a16="http://schemas.microsoft.com/office/drawing/2014/main" id="{63D537EE-9500-F817-3BAF-6B8C65EBA4BC}"/>
              </a:ext>
            </a:extLst>
          </p:cNvPr>
          <p:cNvSpPr/>
          <p:nvPr/>
        </p:nvSpPr>
        <p:spPr bwMode="auto">
          <a:xfrm>
            <a:off x="486671" y="1533862"/>
            <a:ext cx="4032448" cy="45565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182563" marR="0" lvl="0" indent="-42863" algn="l" defTabSz="914400" rtl="0" eaLnBrk="1" fontAlgn="base" latinLnBrk="0" hangingPunct="1">
              <a:lnSpc>
                <a:spcPct val="100000"/>
              </a:lnSpc>
              <a:spcBef>
                <a:spcPct val="0"/>
              </a:spcBef>
              <a:spcAft>
                <a:spcPct val="0"/>
              </a:spcAft>
              <a:buClrTx/>
              <a:buSzTx/>
              <a:buFontTx/>
              <a:buNone/>
              <a:defRPr/>
            </a:pPr>
            <a:r>
              <a:rPr kumimoji="0" lang="de-DE" sz="1800"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Beispiel 1: Pflegedokumentation</a:t>
            </a:r>
          </a:p>
        </p:txBody>
      </p:sp>
      <p:sp>
        <p:nvSpPr>
          <p:cNvPr id="25" name="Titel 1">
            <a:extLst>
              <a:ext uri="{FF2B5EF4-FFF2-40B4-BE49-F238E27FC236}">
                <a16:creationId xmlns:a16="http://schemas.microsoft.com/office/drawing/2014/main" id="{C8992D79-1B53-7583-2612-FF13D8637779}"/>
              </a:ext>
            </a:extLst>
          </p:cNvPr>
          <p:cNvSpPr txBox="1">
            <a:spLocks/>
          </p:cNvSpPr>
          <p:nvPr/>
        </p:nvSpPr>
        <p:spPr>
          <a:xfrm>
            <a:off x="296881" y="522019"/>
            <a:ext cx="10515600" cy="74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de-DE" sz="3800" b="0" i="0" u="none" strike="noStrike" kern="1200" cap="none" spc="0" normalizeH="0" baseline="0" noProof="0" dirty="0">
                <a:ln>
                  <a:noFill/>
                </a:ln>
                <a:solidFill>
                  <a:srgbClr val="216DAF"/>
                </a:solidFill>
                <a:effectLst/>
                <a:uLnTx/>
                <a:uFillTx/>
                <a:latin typeface="Calibri Light" panose="020F0302020204030204"/>
                <a:ea typeface="+mj-ea"/>
                <a:cs typeface="+mj-cs"/>
              </a:rPr>
              <a:t>Beispiel: Abbau der Unterbrechung</a:t>
            </a:r>
          </a:p>
        </p:txBody>
      </p:sp>
      <p:sp>
        <p:nvSpPr>
          <p:cNvPr id="26" name="Datumsplatzhalter 3">
            <a:extLst>
              <a:ext uri="{FF2B5EF4-FFF2-40B4-BE49-F238E27FC236}">
                <a16:creationId xmlns:a16="http://schemas.microsoft.com/office/drawing/2014/main" id="{FE8E5604-D9A6-12C6-A4FC-66470554447F}"/>
              </a:ext>
            </a:extLst>
          </p:cNvPr>
          <p:cNvSpPr>
            <a:spLocks noGrp="1"/>
          </p:cNvSpPr>
          <p:nvPr>
            <p:ph type="dt" sz="half" idx="10"/>
          </p:nvPr>
        </p:nvSpPr>
        <p:spPr/>
        <p:txBody>
          <a:bodyPr/>
          <a:lstStyle/>
          <a:p>
            <a:fld id="{DAF685D8-4D19-4C36-90AF-649C0556C7DC}" type="datetime1">
              <a:rPr lang="de-DE" smtClean="0"/>
              <a:t>12.10.22</a:t>
            </a:fld>
            <a:endParaRPr lang="de-DE" dirty="0"/>
          </a:p>
        </p:txBody>
      </p:sp>
      <p:sp>
        <p:nvSpPr>
          <p:cNvPr id="27" name="Foliennummernplatzhalter 5">
            <a:extLst>
              <a:ext uri="{FF2B5EF4-FFF2-40B4-BE49-F238E27FC236}">
                <a16:creationId xmlns:a16="http://schemas.microsoft.com/office/drawing/2014/main" id="{E2462ACF-6E91-24D8-B29E-700ACF687043}"/>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19</a:t>
            </a:fld>
            <a:endParaRPr lang="de-DE"/>
          </a:p>
        </p:txBody>
      </p:sp>
    </p:spTree>
    <p:extLst>
      <p:ext uri="{BB962C8B-B14F-4D97-AF65-F5344CB8AC3E}">
        <p14:creationId xmlns:p14="http://schemas.microsoft.com/office/powerpoint/2010/main" val="3509247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umsplatzhalter 3">
            <a:extLst>
              <a:ext uri="{FF2B5EF4-FFF2-40B4-BE49-F238E27FC236}">
                <a16:creationId xmlns:a16="http://schemas.microsoft.com/office/drawing/2014/main" id="{00A8C77D-BDB1-2F32-1756-3CFBD2BAB972}"/>
              </a:ext>
            </a:extLst>
          </p:cNvPr>
          <p:cNvSpPr>
            <a:spLocks noGrp="1"/>
          </p:cNvSpPr>
          <p:nvPr>
            <p:ph type="dt" sz="half" idx="10"/>
          </p:nvPr>
        </p:nvSpPr>
        <p:spPr>
          <a:xfrm>
            <a:off x="347030" y="6360048"/>
            <a:ext cx="2153893" cy="365124"/>
          </a:xfrm>
        </p:spPr>
        <p:txBody>
          <a:bodyPr/>
          <a:lstStyle/>
          <a:p>
            <a:fld id="{DAF685D8-4D19-4C36-90AF-649C0556C7DC}" type="datetime1">
              <a:rPr lang="de-DE" smtClean="0"/>
              <a:t>12.10.22</a:t>
            </a:fld>
            <a:endParaRPr lang="de-DE"/>
          </a:p>
        </p:txBody>
      </p:sp>
      <p:sp>
        <p:nvSpPr>
          <p:cNvPr id="10" name="Foliennummernplatzhalter 5">
            <a:extLst>
              <a:ext uri="{FF2B5EF4-FFF2-40B4-BE49-F238E27FC236}">
                <a16:creationId xmlns:a16="http://schemas.microsoft.com/office/drawing/2014/main" id="{A38A38DA-980D-287A-0F1C-F681119BD0A2}"/>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2</a:t>
            </a:fld>
            <a:endParaRPr lang="de-DE"/>
          </a:p>
        </p:txBody>
      </p:sp>
      <p:sp>
        <p:nvSpPr>
          <p:cNvPr id="12" name="Textfeld 11">
            <a:extLst>
              <a:ext uri="{FF2B5EF4-FFF2-40B4-BE49-F238E27FC236}">
                <a16:creationId xmlns:a16="http://schemas.microsoft.com/office/drawing/2014/main" id="{88E52286-5374-80DB-F1C4-F4B75C832426}"/>
              </a:ext>
            </a:extLst>
          </p:cNvPr>
          <p:cNvSpPr txBox="1"/>
          <p:nvPr/>
        </p:nvSpPr>
        <p:spPr>
          <a:xfrm>
            <a:off x="1118523" y="1659285"/>
            <a:ext cx="9954953" cy="3539430"/>
          </a:xfrm>
          <a:prstGeom prst="rect">
            <a:avLst/>
          </a:prstGeom>
          <a:solidFill>
            <a:srgbClr val="FFFF00"/>
          </a:solidFill>
        </p:spPr>
        <p:txBody>
          <a:bodyPr wrap="square" lIns="91440" tIns="45720" rIns="91440" bIns="45720" rtlCol="0" anchor="ctr">
            <a:spAutoFit/>
          </a:bodyPr>
          <a:lstStyle/>
          <a:p>
            <a:endParaRPr lang="de-DE" sz="2800" dirty="0"/>
          </a:p>
          <a:p>
            <a:pPr marL="266700" algn="ctr"/>
            <a:r>
              <a:rPr lang="de-DE" sz="2400" dirty="0"/>
              <a:t>LÖSCHEN SIE DIESE FOLIE VOR DEM WORKSHOP</a:t>
            </a:r>
          </a:p>
          <a:p>
            <a:pPr marL="266700" algn="ctr"/>
            <a:endParaRPr lang="de-DE" sz="2400" dirty="0"/>
          </a:p>
          <a:p>
            <a:pPr algn="ctr"/>
            <a:r>
              <a:rPr lang="de-DE" sz="2400" dirty="0"/>
              <a:t>Diese Präsentation enthält einen Platzhalter (s. Folie 26) sowie gelbe Kästen   (s. Folie 28-30, 32). Neben Erklärungen zeigen diese an, wenn Sie individuelle Anpassungen an der Präsentation vornehmen sollten. Wichtig: Löschen Sie vor dem Workshop sowohl den Platzhalter als auch alle gelben Kästen aus der Präsentation.</a:t>
            </a:r>
          </a:p>
          <a:p>
            <a:endParaRPr lang="de-DE" sz="2800" dirty="0"/>
          </a:p>
        </p:txBody>
      </p:sp>
    </p:spTree>
    <p:extLst>
      <p:ext uri="{BB962C8B-B14F-4D97-AF65-F5344CB8AC3E}">
        <p14:creationId xmlns:p14="http://schemas.microsoft.com/office/powerpoint/2010/main" val="29254222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2" name="Gerade Verbindung mit Pfeil 41">
            <a:extLst>
              <a:ext uri="{FF2B5EF4-FFF2-40B4-BE49-F238E27FC236}">
                <a16:creationId xmlns:a16="http://schemas.microsoft.com/office/drawing/2014/main" id="{6AC2BC70-0032-4FA0-8DBB-DECDEA87AA34}"/>
              </a:ext>
            </a:extLst>
          </p:cNvPr>
          <p:cNvCxnSpPr>
            <a:cxnSpLocks/>
            <a:stCxn id="7" idx="3"/>
            <a:endCxn id="52" idx="1"/>
          </p:cNvCxnSpPr>
          <p:nvPr/>
        </p:nvCxnSpPr>
        <p:spPr>
          <a:xfrm>
            <a:off x="1919253" y="4134219"/>
            <a:ext cx="519918" cy="1161179"/>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cxnSp>
        <p:nvCxnSpPr>
          <p:cNvPr id="40" name="Gerade Verbindung mit Pfeil 39">
            <a:extLst>
              <a:ext uri="{FF2B5EF4-FFF2-40B4-BE49-F238E27FC236}">
                <a16:creationId xmlns:a16="http://schemas.microsoft.com/office/drawing/2014/main" id="{C71322E2-4E4E-43A3-909E-AD3AEA992F1F}"/>
              </a:ext>
            </a:extLst>
          </p:cNvPr>
          <p:cNvCxnSpPr>
            <a:cxnSpLocks/>
            <a:stCxn id="49" idx="3"/>
            <a:endCxn id="13" idx="1"/>
          </p:cNvCxnSpPr>
          <p:nvPr/>
        </p:nvCxnSpPr>
        <p:spPr>
          <a:xfrm>
            <a:off x="3766840" y="2995318"/>
            <a:ext cx="610648" cy="988181"/>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cxnSp>
        <p:nvCxnSpPr>
          <p:cNvPr id="28" name="Gerade Verbindung mit Pfeil 27">
            <a:extLst>
              <a:ext uri="{FF2B5EF4-FFF2-40B4-BE49-F238E27FC236}">
                <a16:creationId xmlns:a16="http://schemas.microsoft.com/office/drawing/2014/main" id="{A7D15C6E-87EF-457C-975C-ABB9B109D8A9}"/>
              </a:ext>
            </a:extLst>
          </p:cNvPr>
          <p:cNvCxnSpPr>
            <a:cxnSpLocks/>
            <a:stCxn id="12" idx="3"/>
            <a:endCxn id="14" idx="1"/>
          </p:cNvCxnSpPr>
          <p:nvPr/>
        </p:nvCxnSpPr>
        <p:spPr>
          <a:xfrm>
            <a:off x="5715085" y="2270501"/>
            <a:ext cx="812251" cy="438379"/>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cxnSp>
        <p:nvCxnSpPr>
          <p:cNvPr id="55" name="Gerade Verbindung mit Pfeil 54">
            <a:extLst>
              <a:ext uri="{FF2B5EF4-FFF2-40B4-BE49-F238E27FC236}">
                <a16:creationId xmlns:a16="http://schemas.microsoft.com/office/drawing/2014/main" id="{651A1BA6-51CA-BEEB-A642-C3E30D1284E1}"/>
              </a:ext>
            </a:extLst>
          </p:cNvPr>
          <p:cNvCxnSpPr>
            <a:cxnSpLocks/>
            <a:stCxn id="52" idx="3"/>
            <a:endCxn id="43" idx="1"/>
          </p:cNvCxnSpPr>
          <p:nvPr/>
        </p:nvCxnSpPr>
        <p:spPr>
          <a:xfrm>
            <a:off x="3759087" y="5295398"/>
            <a:ext cx="641901" cy="0"/>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sp>
        <p:nvSpPr>
          <p:cNvPr id="7" name="Rechteck: abgerundete Ecken 6">
            <a:extLst>
              <a:ext uri="{FF2B5EF4-FFF2-40B4-BE49-F238E27FC236}">
                <a16:creationId xmlns:a16="http://schemas.microsoft.com/office/drawing/2014/main" id="{11314CCA-6C79-474B-B3AA-92B964868606}"/>
              </a:ext>
            </a:extLst>
          </p:cNvPr>
          <p:cNvSpPr/>
          <p:nvPr/>
        </p:nvSpPr>
        <p:spPr>
          <a:xfrm>
            <a:off x="599337" y="3774219"/>
            <a:ext cx="1319916"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Störend?</a:t>
            </a:r>
          </a:p>
        </p:txBody>
      </p:sp>
      <p:sp>
        <p:nvSpPr>
          <p:cNvPr id="11" name="Rechteck: abgerundete Ecken 10">
            <a:extLst>
              <a:ext uri="{FF2B5EF4-FFF2-40B4-BE49-F238E27FC236}">
                <a16:creationId xmlns:a16="http://schemas.microsoft.com/office/drawing/2014/main" id="{432C32BA-5C7D-479E-AD13-F783B102C767}"/>
              </a:ext>
            </a:extLst>
          </p:cNvPr>
          <p:cNvSpPr/>
          <p:nvPr/>
        </p:nvSpPr>
        <p:spPr>
          <a:xfrm>
            <a:off x="6527336" y="1421096"/>
            <a:ext cx="1296000"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Vermeidbar</a:t>
            </a:r>
          </a:p>
        </p:txBody>
      </p:sp>
      <p:sp>
        <p:nvSpPr>
          <p:cNvPr id="12" name="Rechteck: abgerundete Ecken 11">
            <a:extLst>
              <a:ext uri="{FF2B5EF4-FFF2-40B4-BE49-F238E27FC236}">
                <a16:creationId xmlns:a16="http://schemas.microsoft.com/office/drawing/2014/main" id="{9C423D54-E967-4030-914E-4EEFD53B151A}"/>
              </a:ext>
            </a:extLst>
          </p:cNvPr>
          <p:cNvSpPr/>
          <p:nvPr/>
        </p:nvSpPr>
        <p:spPr>
          <a:xfrm>
            <a:off x="4395169" y="1910501"/>
            <a:ext cx="1319916"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Nicht nützlich</a:t>
            </a:r>
          </a:p>
        </p:txBody>
      </p:sp>
      <p:sp>
        <p:nvSpPr>
          <p:cNvPr id="13" name="Rechteck: abgerundete Ecken 12">
            <a:extLst>
              <a:ext uri="{FF2B5EF4-FFF2-40B4-BE49-F238E27FC236}">
                <a16:creationId xmlns:a16="http://schemas.microsoft.com/office/drawing/2014/main" id="{93A1AF8E-2103-4A07-B5D8-0E5401CF9D4F}"/>
              </a:ext>
            </a:extLst>
          </p:cNvPr>
          <p:cNvSpPr/>
          <p:nvPr/>
        </p:nvSpPr>
        <p:spPr>
          <a:xfrm>
            <a:off x="4377488" y="3623499"/>
            <a:ext cx="1319916"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Nützlich</a:t>
            </a:r>
          </a:p>
        </p:txBody>
      </p:sp>
      <p:sp>
        <p:nvSpPr>
          <p:cNvPr id="14" name="Rechteck: abgerundete Ecken 13">
            <a:extLst>
              <a:ext uri="{FF2B5EF4-FFF2-40B4-BE49-F238E27FC236}">
                <a16:creationId xmlns:a16="http://schemas.microsoft.com/office/drawing/2014/main" id="{9A06E42E-F8B3-414D-AD47-2C0395215CD9}"/>
              </a:ext>
            </a:extLst>
          </p:cNvPr>
          <p:cNvSpPr/>
          <p:nvPr/>
        </p:nvSpPr>
        <p:spPr>
          <a:xfrm>
            <a:off x="6527336" y="2348880"/>
            <a:ext cx="1296000"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Nicht </a:t>
            </a:r>
            <a:r>
              <a:rPr lang="de-DE" sz="1600" dirty="0" err="1">
                <a:solidFill>
                  <a:srgbClr val="FFFFFF"/>
                </a:solidFill>
                <a:latin typeface="Arial"/>
              </a:rPr>
              <a:t>ver-meidbar</a:t>
            </a:r>
            <a:endParaRPr lang="de-DE" sz="1600" dirty="0">
              <a:solidFill>
                <a:srgbClr val="FFFFFF"/>
              </a:solidFill>
              <a:latin typeface="Arial"/>
            </a:endParaRPr>
          </a:p>
        </p:txBody>
      </p:sp>
      <p:sp>
        <p:nvSpPr>
          <p:cNvPr id="15" name="Rechteck: abgerundete Ecken 14">
            <a:extLst>
              <a:ext uri="{FF2B5EF4-FFF2-40B4-BE49-F238E27FC236}">
                <a16:creationId xmlns:a16="http://schemas.microsoft.com/office/drawing/2014/main" id="{CCF73530-1277-48A0-A8AC-E8EB77C7BF73}"/>
              </a:ext>
            </a:extLst>
          </p:cNvPr>
          <p:cNvSpPr/>
          <p:nvPr/>
        </p:nvSpPr>
        <p:spPr>
          <a:xfrm>
            <a:off x="8462664" y="1421096"/>
            <a:ext cx="1296000" cy="720000"/>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Abbauen</a:t>
            </a:r>
          </a:p>
        </p:txBody>
      </p:sp>
      <p:sp>
        <p:nvSpPr>
          <p:cNvPr id="16" name="Rechteck: abgerundete Ecken 15">
            <a:extLst>
              <a:ext uri="{FF2B5EF4-FFF2-40B4-BE49-F238E27FC236}">
                <a16:creationId xmlns:a16="http://schemas.microsoft.com/office/drawing/2014/main" id="{E6AB1D93-A647-4142-BAC5-573A4B8DDB72}"/>
              </a:ext>
            </a:extLst>
          </p:cNvPr>
          <p:cNvSpPr/>
          <p:nvPr/>
        </p:nvSpPr>
        <p:spPr>
          <a:xfrm>
            <a:off x="8472264" y="2349818"/>
            <a:ext cx="1296000"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err="1">
                <a:solidFill>
                  <a:srgbClr val="FFFFFF"/>
                </a:solidFill>
                <a:latin typeface="Arial"/>
              </a:rPr>
              <a:t>Kompen-sieren</a:t>
            </a:r>
            <a:endParaRPr lang="de-DE" sz="1600" dirty="0">
              <a:solidFill>
                <a:srgbClr val="FFFFFF"/>
              </a:solidFill>
              <a:latin typeface="Arial"/>
            </a:endParaRPr>
          </a:p>
        </p:txBody>
      </p:sp>
      <p:cxnSp>
        <p:nvCxnSpPr>
          <p:cNvPr id="18" name="Gerade Verbindung mit Pfeil 17">
            <a:extLst>
              <a:ext uri="{FF2B5EF4-FFF2-40B4-BE49-F238E27FC236}">
                <a16:creationId xmlns:a16="http://schemas.microsoft.com/office/drawing/2014/main" id="{D09A3337-2041-4889-A8B4-3FC04A05554D}"/>
              </a:ext>
            </a:extLst>
          </p:cNvPr>
          <p:cNvCxnSpPr>
            <a:cxnSpLocks/>
            <a:stCxn id="11" idx="3"/>
            <a:endCxn id="15" idx="1"/>
          </p:cNvCxnSpPr>
          <p:nvPr/>
        </p:nvCxnSpPr>
        <p:spPr>
          <a:xfrm>
            <a:off x="7823336" y="1781096"/>
            <a:ext cx="639328" cy="0"/>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a:extLst>
              <a:ext uri="{FF2B5EF4-FFF2-40B4-BE49-F238E27FC236}">
                <a16:creationId xmlns:a16="http://schemas.microsoft.com/office/drawing/2014/main" id="{453B6706-4734-46C8-9A3E-764547FD6159}"/>
              </a:ext>
            </a:extLst>
          </p:cNvPr>
          <p:cNvCxnSpPr>
            <a:cxnSpLocks/>
            <a:stCxn id="12" idx="3"/>
          </p:cNvCxnSpPr>
          <p:nvPr/>
        </p:nvCxnSpPr>
        <p:spPr>
          <a:xfrm flipV="1">
            <a:off x="5715085" y="1752034"/>
            <a:ext cx="812251" cy="518467"/>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 name="Gerade Verbindung mit Pfeil 34">
            <a:extLst>
              <a:ext uri="{FF2B5EF4-FFF2-40B4-BE49-F238E27FC236}">
                <a16:creationId xmlns:a16="http://schemas.microsoft.com/office/drawing/2014/main" id="{46F2C27E-C03B-4082-9B17-3CD035FE4D7E}"/>
              </a:ext>
            </a:extLst>
          </p:cNvPr>
          <p:cNvCxnSpPr>
            <a:cxnSpLocks/>
            <a:stCxn id="49" idx="3"/>
            <a:endCxn id="12" idx="1"/>
          </p:cNvCxnSpPr>
          <p:nvPr/>
        </p:nvCxnSpPr>
        <p:spPr>
          <a:xfrm flipV="1">
            <a:off x="3766840" y="2270501"/>
            <a:ext cx="628329" cy="724817"/>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Gerade Verbindung mit Pfeil 37">
            <a:extLst>
              <a:ext uri="{FF2B5EF4-FFF2-40B4-BE49-F238E27FC236}">
                <a16:creationId xmlns:a16="http://schemas.microsoft.com/office/drawing/2014/main" id="{FD7B465C-7C57-4550-B95C-250481DEF7D7}"/>
              </a:ext>
            </a:extLst>
          </p:cNvPr>
          <p:cNvCxnSpPr>
            <a:cxnSpLocks/>
            <a:stCxn id="7" idx="3"/>
            <a:endCxn id="49" idx="1"/>
          </p:cNvCxnSpPr>
          <p:nvPr/>
        </p:nvCxnSpPr>
        <p:spPr>
          <a:xfrm flipV="1">
            <a:off x="1919253" y="2995318"/>
            <a:ext cx="527671" cy="1138901"/>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Gerade Verbindung mit Pfeil 32">
            <a:extLst>
              <a:ext uri="{FF2B5EF4-FFF2-40B4-BE49-F238E27FC236}">
                <a16:creationId xmlns:a16="http://schemas.microsoft.com/office/drawing/2014/main" id="{5045C90C-C92C-4FD9-ADCE-8322512DC0A1}"/>
              </a:ext>
            </a:extLst>
          </p:cNvPr>
          <p:cNvCxnSpPr>
            <a:cxnSpLocks/>
            <a:stCxn id="13" idx="3"/>
            <a:endCxn id="46" idx="1"/>
          </p:cNvCxnSpPr>
          <p:nvPr/>
        </p:nvCxnSpPr>
        <p:spPr>
          <a:xfrm flipV="1">
            <a:off x="5697404" y="3591440"/>
            <a:ext cx="829932" cy="392059"/>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cxnSp>
        <p:nvCxnSpPr>
          <p:cNvPr id="34" name="Gerade Verbindung mit Pfeil 33">
            <a:extLst>
              <a:ext uri="{FF2B5EF4-FFF2-40B4-BE49-F238E27FC236}">
                <a16:creationId xmlns:a16="http://schemas.microsoft.com/office/drawing/2014/main" id="{3F126E2A-C91F-4C5A-A90D-AB8C048CED3A}"/>
              </a:ext>
            </a:extLst>
          </p:cNvPr>
          <p:cNvCxnSpPr>
            <a:cxnSpLocks/>
            <a:stCxn id="13" idx="3"/>
            <a:endCxn id="47" idx="1"/>
          </p:cNvCxnSpPr>
          <p:nvPr/>
        </p:nvCxnSpPr>
        <p:spPr>
          <a:xfrm>
            <a:off x="5697404" y="3983499"/>
            <a:ext cx="841828" cy="492157"/>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cxnSp>
        <p:nvCxnSpPr>
          <p:cNvPr id="36" name="Gerade Verbindung mit Pfeil 35">
            <a:extLst>
              <a:ext uri="{FF2B5EF4-FFF2-40B4-BE49-F238E27FC236}">
                <a16:creationId xmlns:a16="http://schemas.microsoft.com/office/drawing/2014/main" id="{E5144A31-922F-4AB4-891A-0751A8F12288}"/>
              </a:ext>
            </a:extLst>
          </p:cNvPr>
          <p:cNvCxnSpPr>
            <a:cxnSpLocks/>
          </p:cNvCxnSpPr>
          <p:nvPr/>
        </p:nvCxnSpPr>
        <p:spPr>
          <a:xfrm>
            <a:off x="7696200" y="3518180"/>
            <a:ext cx="779341" cy="465319"/>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cxnSp>
        <p:nvCxnSpPr>
          <p:cNvPr id="37" name="Gerade Verbindung mit Pfeil 36">
            <a:extLst>
              <a:ext uri="{FF2B5EF4-FFF2-40B4-BE49-F238E27FC236}">
                <a16:creationId xmlns:a16="http://schemas.microsoft.com/office/drawing/2014/main" id="{BFDACA31-77AE-4FBE-A8D3-A22AA4AF19BC}"/>
              </a:ext>
            </a:extLst>
          </p:cNvPr>
          <p:cNvCxnSpPr>
            <a:cxnSpLocks/>
            <a:endCxn id="41" idx="1"/>
          </p:cNvCxnSpPr>
          <p:nvPr/>
        </p:nvCxnSpPr>
        <p:spPr>
          <a:xfrm flipV="1">
            <a:off x="7696200" y="3978563"/>
            <a:ext cx="785962" cy="618837"/>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sp>
        <p:nvSpPr>
          <p:cNvPr id="41" name="Rechteck: abgerundete Ecken 40">
            <a:extLst>
              <a:ext uri="{FF2B5EF4-FFF2-40B4-BE49-F238E27FC236}">
                <a16:creationId xmlns:a16="http://schemas.microsoft.com/office/drawing/2014/main" id="{BB3561BC-1F8F-4C7B-B316-AD3C1CCF91F3}"/>
              </a:ext>
            </a:extLst>
          </p:cNvPr>
          <p:cNvSpPr/>
          <p:nvPr/>
        </p:nvSpPr>
        <p:spPr>
          <a:xfrm>
            <a:off x="8482162" y="3618563"/>
            <a:ext cx="1296000"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Produktiv gestalten</a:t>
            </a:r>
          </a:p>
        </p:txBody>
      </p:sp>
      <p:cxnSp>
        <p:nvCxnSpPr>
          <p:cNvPr id="39" name="Gerade Verbindung mit Pfeil 38">
            <a:extLst>
              <a:ext uri="{FF2B5EF4-FFF2-40B4-BE49-F238E27FC236}">
                <a16:creationId xmlns:a16="http://schemas.microsoft.com/office/drawing/2014/main" id="{28F54419-FF25-D246-F463-6B0297B4AC86}"/>
              </a:ext>
            </a:extLst>
          </p:cNvPr>
          <p:cNvCxnSpPr>
            <a:cxnSpLocks/>
            <a:endCxn id="16" idx="1"/>
          </p:cNvCxnSpPr>
          <p:nvPr/>
        </p:nvCxnSpPr>
        <p:spPr>
          <a:xfrm flipV="1">
            <a:off x="7823336" y="2709818"/>
            <a:ext cx="648928" cy="9362"/>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cxnSp>
        <p:nvCxnSpPr>
          <p:cNvPr id="27" name="Gerade Verbindung mit Pfeil 26">
            <a:extLst>
              <a:ext uri="{FF2B5EF4-FFF2-40B4-BE49-F238E27FC236}">
                <a16:creationId xmlns:a16="http://schemas.microsoft.com/office/drawing/2014/main" id="{B905EDA0-51D6-4E38-848F-B7D2542513F9}"/>
              </a:ext>
            </a:extLst>
          </p:cNvPr>
          <p:cNvCxnSpPr>
            <a:cxnSpLocks/>
            <a:stCxn id="52" idx="3"/>
            <a:endCxn id="13" idx="1"/>
          </p:cNvCxnSpPr>
          <p:nvPr/>
        </p:nvCxnSpPr>
        <p:spPr>
          <a:xfrm flipV="1">
            <a:off x="3759087" y="3983499"/>
            <a:ext cx="618401" cy="1311899"/>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sp>
        <p:nvSpPr>
          <p:cNvPr id="44" name="Datumsplatzhalter 3">
            <a:extLst>
              <a:ext uri="{FF2B5EF4-FFF2-40B4-BE49-F238E27FC236}">
                <a16:creationId xmlns:a16="http://schemas.microsoft.com/office/drawing/2014/main" id="{4B27140D-D536-7149-73A9-B5FCE2FD5234}"/>
              </a:ext>
            </a:extLst>
          </p:cNvPr>
          <p:cNvSpPr>
            <a:spLocks noGrp="1"/>
          </p:cNvSpPr>
          <p:nvPr>
            <p:ph type="dt" sz="half" idx="10"/>
          </p:nvPr>
        </p:nvSpPr>
        <p:spPr/>
        <p:txBody>
          <a:bodyPr/>
          <a:lstStyle/>
          <a:p>
            <a:fld id="{DAF685D8-4D19-4C36-90AF-649C0556C7DC}" type="datetime1">
              <a:rPr lang="de-DE" smtClean="0"/>
              <a:t>12.10.22</a:t>
            </a:fld>
            <a:endParaRPr lang="de-DE" dirty="0"/>
          </a:p>
        </p:txBody>
      </p:sp>
      <p:sp>
        <p:nvSpPr>
          <p:cNvPr id="45" name="Foliennummernplatzhalter 5">
            <a:extLst>
              <a:ext uri="{FF2B5EF4-FFF2-40B4-BE49-F238E27FC236}">
                <a16:creationId xmlns:a16="http://schemas.microsoft.com/office/drawing/2014/main" id="{32CF58F1-8ED3-793E-C301-62C4B7D5C64F}"/>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20</a:t>
            </a:fld>
            <a:endParaRPr lang="de-DE"/>
          </a:p>
        </p:txBody>
      </p:sp>
      <p:sp>
        <p:nvSpPr>
          <p:cNvPr id="51" name="Rechteck: abgerundete Ecken 7">
            <a:extLst>
              <a:ext uri="{FF2B5EF4-FFF2-40B4-BE49-F238E27FC236}">
                <a16:creationId xmlns:a16="http://schemas.microsoft.com/office/drawing/2014/main" id="{A547A40A-020C-2EFD-01E5-7462ED38C016}"/>
              </a:ext>
            </a:extLst>
          </p:cNvPr>
          <p:cNvSpPr/>
          <p:nvPr/>
        </p:nvSpPr>
        <p:spPr>
          <a:xfrm>
            <a:off x="8482162" y="4928961"/>
            <a:ext cx="1296000" cy="726437"/>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Belassen</a:t>
            </a:r>
          </a:p>
        </p:txBody>
      </p:sp>
      <p:cxnSp>
        <p:nvCxnSpPr>
          <p:cNvPr id="53" name="Gerade Verbindung mit Pfeil 52">
            <a:extLst>
              <a:ext uri="{FF2B5EF4-FFF2-40B4-BE49-F238E27FC236}">
                <a16:creationId xmlns:a16="http://schemas.microsoft.com/office/drawing/2014/main" id="{AF4E0962-C3B4-9137-C3AF-49522141D1B7}"/>
              </a:ext>
            </a:extLst>
          </p:cNvPr>
          <p:cNvCxnSpPr>
            <a:cxnSpLocks/>
            <a:stCxn id="43" idx="3"/>
            <a:endCxn id="51" idx="1"/>
          </p:cNvCxnSpPr>
          <p:nvPr/>
        </p:nvCxnSpPr>
        <p:spPr>
          <a:xfrm flipV="1">
            <a:off x="5720904" y="5292180"/>
            <a:ext cx="2761258" cy="3218"/>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sp>
        <p:nvSpPr>
          <p:cNvPr id="52" name="Rechteck: abgerundete Ecken 8">
            <a:extLst>
              <a:ext uri="{FF2B5EF4-FFF2-40B4-BE49-F238E27FC236}">
                <a16:creationId xmlns:a16="http://schemas.microsoft.com/office/drawing/2014/main" id="{447A3EF2-9844-0691-B147-6C77A223A235}"/>
              </a:ext>
            </a:extLst>
          </p:cNvPr>
          <p:cNvSpPr/>
          <p:nvPr/>
        </p:nvSpPr>
        <p:spPr>
          <a:xfrm>
            <a:off x="2439171" y="4935398"/>
            <a:ext cx="1319916"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Nein</a:t>
            </a:r>
          </a:p>
        </p:txBody>
      </p:sp>
      <p:sp>
        <p:nvSpPr>
          <p:cNvPr id="46" name="Rechteck: abgerundete Ecken 10">
            <a:extLst>
              <a:ext uri="{FF2B5EF4-FFF2-40B4-BE49-F238E27FC236}">
                <a16:creationId xmlns:a16="http://schemas.microsoft.com/office/drawing/2014/main" id="{29731FC1-621F-F373-FEC4-C4CF0A3E9876}"/>
              </a:ext>
            </a:extLst>
          </p:cNvPr>
          <p:cNvSpPr/>
          <p:nvPr/>
        </p:nvSpPr>
        <p:spPr>
          <a:xfrm>
            <a:off x="6527336" y="3231440"/>
            <a:ext cx="1296000"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Vermeidbar</a:t>
            </a:r>
          </a:p>
        </p:txBody>
      </p:sp>
      <p:sp>
        <p:nvSpPr>
          <p:cNvPr id="47" name="Rechteck: abgerundete Ecken 13">
            <a:extLst>
              <a:ext uri="{FF2B5EF4-FFF2-40B4-BE49-F238E27FC236}">
                <a16:creationId xmlns:a16="http://schemas.microsoft.com/office/drawing/2014/main" id="{63C4B978-DA7A-E73A-493B-5294DBD87473}"/>
              </a:ext>
            </a:extLst>
          </p:cNvPr>
          <p:cNvSpPr/>
          <p:nvPr/>
        </p:nvSpPr>
        <p:spPr>
          <a:xfrm>
            <a:off x="6539232" y="4115656"/>
            <a:ext cx="1296000"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Nicht </a:t>
            </a:r>
            <a:r>
              <a:rPr lang="de-DE" sz="1600" dirty="0" err="1">
                <a:solidFill>
                  <a:srgbClr val="FFFFFF"/>
                </a:solidFill>
                <a:latin typeface="Arial"/>
              </a:rPr>
              <a:t>ver-meidbar</a:t>
            </a:r>
            <a:endParaRPr lang="de-DE" sz="1600" dirty="0">
              <a:solidFill>
                <a:srgbClr val="FFFFFF"/>
              </a:solidFill>
              <a:latin typeface="Arial"/>
            </a:endParaRPr>
          </a:p>
        </p:txBody>
      </p:sp>
      <p:sp>
        <p:nvSpPr>
          <p:cNvPr id="43" name="Rechteck: abgerundete Ecken 12">
            <a:extLst>
              <a:ext uri="{FF2B5EF4-FFF2-40B4-BE49-F238E27FC236}">
                <a16:creationId xmlns:a16="http://schemas.microsoft.com/office/drawing/2014/main" id="{D08D718F-75BB-1303-3739-6E9FE96AB2C2}"/>
              </a:ext>
            </a:extLst>
          </p:cNvPr>
          <p:cNvSpPr/>
          <p:nvPr/>
        </p:nvSpPr>
        <p:spPr>
          <a:xfrm>
            <a:off x="4400988" y="4935398"/>
            <a:ext cx="1319916"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Nicht nützlich</a:t>
            </a:r>
          </a:p>
        </p:txBody>
      </p:sp>
      <p:sp>
        <p:nvSpPr>
          <p:cNvPr id="49" name="Rechteck: abgerundete Ecken 12">
            <a:extLst>
              <a:ext uri="{FF2B5EF4-FFF2-40B4-BE49-F238E27FC236}">
                <a16:creationId xmlns:a16="http://schemas.microsoft.com/office/drawing/2014/main" id="{1B95B0F8-6391-F9DB-875A-D8DD4E2A2B65}"/>
              </a:ext>
            </a:extLst>
          </p:cNvPr>
          <p:cNvSpPr/>
          <p:nvPr/>
        </p:nvSpPr>
        <p:spPr>
          <a:xfrm>
            <a:off x="2446924" y="2635318"/>
            <a:ext cx="1319916"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Ja</a:t>
            </a:r>
          </a:p>
        </p:txBody>
      </p:sp>
      <p:sp>
        <p:nvSpPr>
          <p:cNvPr id="54" name="Titel 1">
            <a:extLst>
              <a:ext uri="{FF2B5EF4-FFF2-40B4-BE49-F238E27FC236}">
                <a16:creationId xmlns:a16="http://schemas.microsoft.com/office/drawing/2014/main" id="{46869B60-2FBC-9205-3B5F-F08392FB799A}"/>
              </a:ext>
            </a:extLst>
          </p:cNvPr>
          <p:cNvSpPr txBox="1">
            <a:spLocks/>
          </p:cNvSpPr>
          <p:nvPr/>
        </p:nvSpPr>
        <p:spPr>
          <a:xfrm>
            <a:off x="318228" y="543612"/>
            <a:ext cx="11614130" cy="7492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de-DE" sz="3800" b="0" i="0" u="none" strike="noStrike" kern="1200" cap="none" spc="0" normalizeH="0" baseline="0" noProof="0" dirty="0">
                <a:ln>
                  <a:noFill/>
                </a:ln>
                <a:solidFill>
                  <a:srgbClr val="216DAF"/>
                </a:solidFill>
                <a:effectLst/>
                <a:uLnTx/>
                <a:uFillTx/>
                <a:latin typeface="Calibri Light" panose="020F0302020204030204"/>
                <a:ea typeface="+mj-ea"/>
                <a:cs typeface="+mj-cs"/>
              </a:rPr>
              <a:t>Ampeldarstellung für das Unterbrechungsbeispiel Pflegedokumentation</a:t>
            </a:r>
            <a:endParaRPr lang="de-DE" sz="3800" dirty="0">
              <a:solidFill>
                <a:srgbClr val="216DAF"/>
              </a:solidFill>
              <a:latin typeface="Calibri Light" panose="020F0302020204030204"/>
            </a:endParaRPr>
          </a:p>
        </p:txBody>
      </p:sp>
    </p:spTree>
    <p:extLst>
      <p:ext uri="{BB962C8B-B14F-4D97-AF65-F5344CB8AC3E}">
        <p14:creationId xmlns:p14="http://schemas.microsoft.com/office/powerpoint/2010/main" val="23100558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31">
            <a:extLst>
              <a:ext uri="{FF2B5EF4-FFF2-40B4-BE49-F238E27FC236}">
                <a16:creationId xmlns:a16="http://schemas.microsoft.com/office/drawing/2014/main" id="{4CD5D408-4A92-6E41-BFF7-B2EDB9B42BD9}"/>
              </a:ext>
            </a:extLst>
          </p:cNvPr>
          <p:cNvSpPr>
            <a:spLocks noChangeArrowheads="1"/>
          </p:cNvSpPr>
          <p:nvPr/>
        </p:nvSpPr>
        <p:spPr bwMode="auto">
          <a:xfrm>
            <a:off x="152400" y="609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29" name="Rectangle 33">
            <a:extLst>
              <a:ext uri="{FF2B5EF4-FFF2-40B4-BE49-F238E27FC236}">
                <a16:creationId xmlns:a16="http://schemas.microsoft.com/office/drawing/2014/main" id="{48128115-BE20-7543-8A2C-63442660036F}"/>
              </a:ext>
            </a:extLst>
          </p:cNvPr>
          <p:cNvSpPr>
            <a:spLocks noChangeArrowheads="1"/>
          </p:cNvSpPr>
          <p:nvPr/>
        </p:nvSpPr>
        <p:spPr bwMode="auto">
          <a:xfrm>
            <a:off x="152400" y="1066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30" name="Rectangle 34">
            <a:extLst>
              <a:ext uri="{FF2B5EF4-FFF2-40B4-BE49-F238E27FC236}">
                <a16:creationId xmlns:a16="http://schemas.microsoft.com/office/drawing/2014/main" id="{756911FD-8C32-3047-8FAC-85E4BE4FC056}"/>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31" name="Rectangle 36">
            <a:extLst>
              <a:ext uri="{FF2B5EF4-FFF2-40B4-BE49-F238E27FC236}">
                <a16:creationId xmlns:a16="http://schemas.microsoft.com/office/drawing/2014/main" id="{E319EC02-BDFC-F046-885C-8C7C90C25D55}"/>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32" name="Rectangle 38">
            <a:extLst>
              <a:ext uri="{FF2B5EF4-FFF2-40B4-BE49-F238E27FC236}">
                <a16:creationId xmlns:a16="http://schemas.microsoft.com/office/drawing/2014/main" id="{038A8B80-1F30-F942-860E-0B06F16EFC3B}"/>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33" name="Rectangle 40">
            <a:extLst>
              <a:ext uri="{FF2B5EF4-FFF2-40B4-BE49-F238E27FC236}">
                <a16:creationId xmlns:a16="http://schemas.microsoft.com/office/drawing/2014/main" id="{2E523748-D5F9-7F42-94ED-176DA83B511F}"/>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5" name="Rectangle 14">
            <a:extLst>
              <a:ext uri="{FF2B5EF4-FFF2-40B4-BE49-F238E27FC236}">
                <a16:creationId xmlns:a16="http://schemas.microsoft.com/office/drawing/2014/main" id="{D2D789E3-2760-F94C-8E5A-E2A7BF5FE641}"/>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6" name="Rectangle 16">
            <a:extLst>
              <a:ext uri="{FF2B5EF4-FFF2-40B4-BE49-F238E27FC236}">
                <a16:creationId xmlns:a16="http://schemas.microsoft.com/office/drawing/2014/main" id="{13A51D82-E8DA-184A-9573-3BD299730105}"/>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7" name="Rectangle 18">
            <a:extLst>
              <a:ext uri="{FF2B5EF4-FFF2-40B4-BE49-F238E27FC236}">
                <a16:creationId xmlns:a16="http://schemas.microsoft.com/office/drawing/2014/main" id="{77FE616E-C9AF-7D42-9425-D67C045E7A26}"/>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8" name="Rectangle 20">
            <a:extLst>
              <a:ext uri="{FF2B5EF4-FFF2-40B4-BE49-F238E27FC236}">
                <a16:creationId xmlns:a16="http://schemas.microsoft.com/office/drawing/2014/main" id="{6C8BF5B6-1524-DC40-AD50-53C6DE23F51A}"/>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20" name="Textfeld 19">
            <a:extLst>
              <a:ext uri="{FF2B5EF4-FFF2-40B4-BE49-F238E27FC236}">
                <a16:creationId xmlns:a16="http://schemas.microsoft.com/office/drawing/2014/main" id="{29EC5881-A535-BE7A-B0CE-3E7B6B01A45A}"/>
              </a:ext>
            </a:extLst>
          </p:cNvPr>
          <p:cNvSpPr txBox="1"/>
          <p:nvPr/>
        </p:nvSpPr>
        <p:spPr bwMode="auto">
          <a:xfrm>
            <a:off x="1324708" y="1863969"/>
            <a:ext cx="0" cy="0"/>
          </a:xfrm>
          <a:prstGeom prst="rect">
            <a:avLst/>
          </a:prstGeom>
          <a:noFill/>
          <a:ln w="9525">
            <a:noFill/>
            <a:miter lim="800000"/>
            <a:headEnd/>
            <a:tailEnd/>
          </a:ln>
          <a:effectLst/>
        </p:spPr>
        <p:txBody>
          <a:bodyPr vert="horz" wrap="none" lIns="0" tIns="0" rIns="0" bIns="0" numCol="1" rtlCol="0" anchor="ctr" anchorCtr="0" compatLnSpc="1">
            <a:prstTxWarp prst="textNoShape">
              <a:avLst/>
            </a:prstTxWarp>
            <a:normAutofit fontScale="25000" lnSpcReduction="20000"/>
          </a:bodyPr>
          <a:lstStyle/>
          <a:p>
            <a:endParaRPr lang="de-DE" kern="0" dirty="0" err="1"/>
          </a:p>
        </p:txBody>
      </p:sp>
      <p:sp>
        <p:nvSpPr>
          <p:cNvPr id="25" name="Titel 1">
            <a:extLst>
              <a:ext uri="{FF2B5EF4-FFF2-40B4-BE49-F238E27FC236}">
                <a16:creationId xmlns:a16="http://schemas.microsoft.com/office/drawing/2014/main" id="{1EA2C6D5-646E-D92A-70A3-0B02F13B1794}"/>
              </a:ext>
            </a:extLst>
          </p:cNvPr>
          <p:cNvSpPr txBox="1">
            <a:spLocks/>
          </p:cNvSpPr>
          <p:nvPr/>
        </p:nvSpPr>
        <p:spPr>
          <a:xfrm>
            <a:off x="303505" y="528642"/>
            <a:ext cx="10515600" cy="74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800" dirty="0">
                <a:solidFill>
                  <a:srgbClr val="216DAF"/>
                </a:solidFill>
                <a:latin typeface="Calibri Light" panose="020F0302020204030204"/>
              </a:rPr>
              <a:t>Beispiel: Produktive Gestaltung der Unterbrechung</a:t>
            </a:r>
          </a:p>
        </p:txBody>
      </p:sp>
      <p:sp>
        <p:nvSpPr>
          <p:cNvPr id="26" name="Rechteck 25">
            <a:extLst>
              <a:ext uri="{FF2B5EF4-FFF2-40B4-BE49-F238E27FC236}">
                <a16:creationId xmlns:a16="http://schemas.microsoft.com/office/drawing/2014/main" id="{46819BB5-6217-724F-65A8-6172210EB647}"/>
              </a:ext>
            </a:extLst>
          </p:cNvPr>
          <p:cNvSpPr/>
          <p:nvPr/>
        </p:nvSpPr>
        <p:spPr bwMode="auto">
          <a:xfrm>
            <a:off x="567967" y="1724792"/>
            <a:ext cx="9613068" cy="1985059"/>
          </a:xfrm>
          <a:prstGeom prst="rect">
            <a:avLst/>
          </a:prstGeom>
          <a:solidFill>
            <a:schemeClr val="accent5">
              <a:lumMod val="20000"/>
              <a:lumOff val="80000"/>
            </a:schemeClr>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222250"/>
            <a:endParaRPr lang="de-DE" dirty="0">
              <a:latin typeface="Calibri" panose="020F0502020204030204" pitchFamily="34" charset="0"/>
              <a:cs typeface="Calibri" panose="020F0502020204030204" pitchFamily="34" charset="0"/>
            </a:endParaRPr>
          </a:p>
          <a:p>
            <a:pPr marL="226800"/>
            <a:r>
              <a:rPr lang="de-DE" dirty="0">
                <a:latin typeface="Calibri"/>
                <a:cs typeface="Calibri"/>
              </a:rPr>
              <a:t>Ein Mitarbeiter wird während der Dokumentation einer Telefonkonferenz durch den Anruf eines Kunden unterbrochen, da dieser eine Rückfrage zu einem vergangenen Projekt hat. Dieser Anruf kann für die Kundenbindung genutzt werden.</a:t>
            </a:r>
            <a:r>
              <a:rPr lang="de-DE" dirty="0">
                <a:ea typeface="+mn-lt"/>
                <a:cs typeface="+mn-lt"/>
              </a:rPr>
              <a:t> </a:t>
            </a:r>
            <a:r>
              <a:rPr kumimoji="0" lang="de-DE" b="0" u="none" strike="noStrike" kern="1200" cap="none" spc="0" normalizeH="0" baseline="0" noProof="0" dirty="0">
                <a:ln>
                  <a:noFill/>
                </a:ln>
                <a:solidFill>
                  <a:srgbClr val="000000"/>
                </a:solidFill>
                <a:effectLst/>
                <a:uLnTx/>
                <a:uFillTx/>
                <a:latin typeface="Calibri"/>
                <a:cs typeface="Calibri"/>
              </a:rPr>
              <a:t>Es entsteht Zusatzaufwand durch das anschließende neue Eindenken in die Dokumentation.</a:t>
            </a:r>
            <a:endParaRPr lang="de-DE" dirty="0">
              <a:solidFill>
                <a:srgbClr val="000000"/>
              </a:solidFill>
              <a:latin typeface="Calibri"/>
              <a:cs typeface="Calibri"/>
            </a:endParaRPr>
          </a:p>
          <a:p>
            <a:pPr marL="222250">
              <a:spcBef>
                <a:spcPts val="600"/>
              </a:spcBef>
            </a:pPr>
            <a:r>
              <a:rPr kumimoji="0" lang="de-DE" b="0" i="1" u="none" strike="noStrike" kern="1200" cap="none" spc="0" normalizeH="0" baseline="0" noProof="0" dirty="0">
                <a:ln>
                  <a:noFill/>
                </a:ln>
                <a:solidFill>
                  <a:srgbClr val="000000"/>
                </a:solidFill>
                <a:effectLst/>
                <a:uLnTx/>
                <a:uFillTx/>
                <a:latin typeface="Calibri"/>
                <a:cs typeface="Calibri"/>
              </a:rPr>
              <a:t>Unterbrechungsbeispiel Fabrikplanung</a:t>
            </a:r>
            <a:endParaRPr lang="de-DE" dirty="0">
              <a:cs typeface="Calibri"/>
            </a:endParaRPr>
          </a:p>
        </p:txBody>
      </p:sp>
      <p:sp>
        <p:nvSpPr>
          <p:cNvPr id="27" name="Rechteck 26">
            <a:extLst>
              <a:ext uri="{FF2B5EF4-FFF2-40B4-BE49-F238E27FC236}">
                <a16:creationId xmlns:a16="http://schemas.microsoft.com/office/drawing/2014/main" id="{7F2C8CB4-7C9C-B15F-1422-0E2D8245E2BC}"/>
              </a:ext>
            </a:extLst>
          </p:cNvPr>
          <p:cNvSpPr/>
          <p:nvPr/>
        </p:nvSpPr>
        <p:spPr bwMode="auto">
          <a:xfrm>
            <a:off x="567967" y="3922097"/>
            <a:ext cx="9613068" cy="1759075"/>
          </a:xfrm>
          <a:prstGeom prst="rect">
            <a:avLst/>
          </a:prstGeom>
          <a:solidFill>
            <a:srgbClr val="216DAF"/>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225425" marR="0" lvl="0" indent="0" algn="l" defTabSz="914400" rtl="0" eaLnBrk="1" fontAlgn="base" latinLnBrk="0" hangingPunct="1">
              <a:lnSpc>
                <a:spcPct val="100000"/>
              </a:lnSpc>
              <a:spcBef>
                <a:spcPct val="0"/>
              </a:spcBef>
              <a:spcAft>
                <a:spcPct val="0"/>
              </a:spcAft>
              <a:buClrTx/>
              <a:buSzTx/>
              <a:buFontTx/>
              <a:buNone/>
              <a:tabLst/>
              <a:defRPr/>
            </a:pPr>
            <a:r>
              <a:rPr kumimoji="0" lang="de-DE" b="1"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Handlungsmöglichkeiten</a:t>
            </a:r>
            <a:r>
              <a:rPr kumimoji="0" lang="de-DE"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a:t>
            </a:r>
          </a:p>
          <a:p>
            <a:pPr marL="511175" marR="0" lvl="0" indent="-285750" algn="l" defTabSz="914400" rtl="0" eaLnBrk="1" fontAlgn="base" latinLnBrk="0" hangingPunct="1">
              <a:lnSpc>
                <a:spcPct val="100000"/>
              </a:lnSpc>
              <a:spcBef>
                <a:spcPct val="0"/>
              </a:spcBef>
              <a:spcAft>
                <a:spcPct val="0"/>
              </a:spcAft>
              <a:buClrTx/>
              <a:buSzTx/>
              <a:buFontTx/>
              <a:buChar char="-"/>
              <a:tabLst/>
              <a:defRPr/>
            </a:pPr>
            <a:r>
              <a:rPr kumimoji="0" lang="de-DE"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Telefonfreie Zeit während der Dokumentation</a:t>
            </a:r>
          </a:p>
          <a:p>
            <a:pPr marL="511175" marR="0" lvl="0" indent="-285750" algn="l" defTabSz="914400" rtl="0" eaLnBrk="1" fontAlgn="base" latinLnBrk="0" hangingPunct="1">
              <a:lnSpc>
                <a:spcPct val="100000"/>
              </a:lnSpc>
              <a:spcBef>
                <a:spcPct val="0"/>
              </a:spcBef>
              <a:spcAft>
                <a:spcPct val="0"/>
              </a:spcAft>
              <a:buClrTx/>
              <a:buSzTx/>
              <a:buFontTx/>
              <a:buChar char="-"/>
              <a:tabLst/>
              <a:defRPr/>
            </a:pPr>
            <a:r>
              <a:rPr lang="de-DE" dirty="0">
                <a:solidFill>
                  <a:srgbClr val="FFFFFF"/>
                </a:solidFill>
                <a:latin typeface="Calibri" panose="020F0502020204030204" pitchFamily="34" charset="0"/>
                <a:cs typeface="Calibri" panose="020F0502020204030204" pitchFamily="34" charset="0"/>
              </a:rPr>
              <a:t>Weiterleitung des Anrufs: Es wird sichergestellt, dass der Kunde seine Frage beantwortet bekommt und die Chance zur Kundenbindung genutzt wird</a:t>
            </a:r>
          </a:p>
        </p:txBody>
      </p:sp>
      <p:sp>
        <p:nvSpPr>
          <p:cNvPr id="35" name="Rechteck 34">
            <a:extLst>
              <a:ext uri="{FF2B5EF4-FFF2-40B4-BE49-F238E27FC236}">
                <a16:creationId xmlns:a16="http://schemas.microsoft.com/office/drawing/2014/main" id="{5F0B4549-16B1-1F09-2865-5279BB9CB7C9}"/>
              </a:ext>
            </a:extLst>
          </p:cNvPr>
          <p:cNvSpPr/>
          <p:nvPr/>
        </p:nvSpPr>
        <p:spPr bwMode="auto">
          <a:xfrm>
            <a:off x="477957" y="1527928"/>
            <a:ext cx="5412634" cy="45565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98425" marR="0" lvl="0" indent="38100" algn="l" defTabSz="914400" rtl="0" eaLnBrk="1" fontAlgn="base" latinLnBrk="0" hangingPunct="1">
              <a:lnSpc>
                <a:spcPct val="100000"/>
              </a:lnSpc>
              <a:spcBef>
                <a:spcPct val="0"/>
              </a:spcBef>
              <a:spcAft>
                <a:spcPct val="0"/>
              </a:spcAft>
              <a:buClrTx/>
              <a:buSzTx/>
              <a:buFontTx/>
              <a:buNone/>
              <a:defRPr/>
            </a:pPr>
            <a:r>
              <a:rPr kumimoji="0" lang="de-DE" sz="1800"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Beispiel 2: Dokumentation</a:t>
            </a:r>
          </a:p>
        </p:txBody>
      </p:sp>
      <p:sp>
        <p:nvSpPr>
          <p:cNvPr id="24" name="Datumsplatzhalter 3">
            <a:extLst>
              <a:ext uri="{FF2B5EF4-FFF2-40B4-BE49-F238E27FC236}">
                <a16:creationId xmlns:a16="http://schemas.microsoft.com/office/drawing/2014/main" id="{F6C65841-63EE-553A-9A4D-3072C0A37DE4}"/>
              </a:ext>
            </a:extLst>
          </p:cNvPr>
          <p:cNvSpPr>
            <a:spLocks noGrp="1"/>
          </p:cNvSpPr>
          <p:nvPr>
            <p:ph type="dt" sz="half" idx="10"/>
          </p:nvPr>
        </p:nvSpPr>
        <p:spPr/>
        <p:txBody>
          <a:bodyPr/>
          <a:lstStyle/>
          <a:p>
            <a:fld id="{DAF685D8-4D19-4C36-90AF-649C0556C7DC}" type="datetime1">
              <a:rPr lang="de-DE" smtClean="0"/>
              <a:t>12.10.22</a:t>
            </a:fld>
            <a:endParaRPr lang="de-DE" dirty="0"/>
          </a:p>
        </p:txBody>
      </p:sp>
      <p:sp>
        <p:nvSpPr>
          <p:cNvPr id="34" name="Foliennummernplatzhalter 5">
            <a:extLst>
              <a:ext uri="{FF2B5EF4-FFF2-40B4-BE49-F238E27FC236}">
                <a16:creationId xmlns:a16="http://schemas.microsoft.com/office/drawing/2014/main" id="{A40DE1C3-5E72-423F-B58D-53E9AA2D1116}"/>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21</a:t>
            </a:fld>
            <a:endParaRPr lang="de-DE"/>
          </a:p>
        </p:txBody>
      </p:sp>
    </p:spTree>
    <p:extLst>
      <p:ext uri="{BB962C8B-B14F-4D97-AF65-F5344CB8AC3E}">
        <p14:creationId xmlns:p14="http://schemas.microsoft.com/office/powerpoint/2010/main" val="37881664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Gerade Verbindung mit Pfeil 34">
            <a:extLst>
              <a:ext uri="{FF2B5EF4-FFF2-40B4-BE49-F238E27FC236}">
                <a16:creationId xmlns:a16="http://schemas.microsoft.com/office/drawing/2014/main" id="{46F2C27E-C03B-4082-9B17-3CD035FE4D7E}"/>
              </a:ext>
            </a:extLst>
          </p:cNvPr>
          <p:cNvCxnSpPr>
            <a:cxnSpLocks/>
            <a:stCxn id="49" idx="3"/>
            <a:endCxn id="12" idx="1"/>
          </p:cNvCxnSpPr>
          <p:nvPr/>
        </p:nvCxnSpPr>
        <p:spPr>
          <a:xfrm flipV="1">
            <a:off x="3766840" y="2270501"/>
            <a:ext cx="628329" cy="724817"/>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cxnSp>
        <p:nvCxnSpPr>
          <p:cNvPr id="34" name="Gerade Verbindung mit Pfeil 33">
            <a:extLst>
              <a:ext uri="{FF2B5EF4-FFF2-40B4-BE49-F238E27FC236}">
                <a16:creationId xmlns:a16="http://schemas.microsoft.com/office/drawing/2014/main" id="{3F126E2A-C91F-4C5A-A90D-AB8C048CED3A}"/>
              </a:ext>
            </a:extLst>
          </p:cNvPr>
          <p:cNvCxnSpPr>
            <a:cxnSpLocks/>
            <a:stCxn id="13" idx="3"/>
            <a:endCxn id="47" idx="1"/>
          </p:cNvCxnSpPr>
          <p:nvPr/>
        </p:nvCxnSpPr>
        <p:spPr>
          <a:xfrm>
            <a:off x="5697404" y="3983499"/>
            <a:ext cx="841828" cy="492157"/>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cxnSp>
        <p:nvCxnSpPr>
          <p:cNvPr id="42" name="Gerade Verbindung mit Pfeil 41">
            <a:extLst>
              <a:ext uri="{FF2B5EF4-FFF2-40B4-BE49-F238E27FC236}">
                <a16:creationId xmlns:a16="http://schemas.microsoft.com/office/drawing/2014/main" id="{6AC2BC70-0032-4FA0-8DBB-DECDEA87AA34}"/>
              </a:ext>
            </a:extLst>
          </p:cNvPr>
          <p:cNvCxnSpPr>
            <a:cxnSpLocks/>
            <a:stCxn id="7" idx="3"/>
            <a:endCxn id="52" idx="1"/>
          </p:cNvCxnSpPr>
          <p:nvPr/>
        </p:nvCxnSpPr>
        <p:spPr>
          <a:xfrm>
            <a:off x="1919253" y="4134219"/>
            <a:ext cx="519918" cy="1161179"/>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cxnSp>
        <p:nvCxnSpPr>
          <p:cNvPr id="27" name="Gerade Verbindung mit Pfeil 26">
            <a:extLst>
              <a:ext uri="{FF2B5EF4-FFF2-40B4-BE49-F238E27FC236}">
                <a16:creationId xmlns:a16="http://schemas.microsoft.com/office/drawing/2014/main" id="{B905EDA0-51D6-4E38-848F-B7D2542513F9}"/>
              </a:ext>
            </a:extLst>
          </p:cNvPr>
          <p:cNvCxnSpPr>
            <a:cxnSpLocks/>
            <a:stCxn id="52" idx="3"/>
            <a:endCxn id="13" idx="1"/>
          </p:cNvCxnSpPr>
          <p:nvPr/>
        </p:nvCxnSpPr>
        <p:spPr>
          <a:xfrm flipV="1">
            <a:off x="3759087" y="3983499"/>
            <a:ext cx="618401" cy="1311899"/>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cxnSp>
        <p:nvCxnSpPr>
          <p:cNvPr id="55" name="Gerade Verbindung mit Pfeil 54">
            <a:extLst>
              <a:ext uri="{FF2B5EF4-FFF2-40B4-BE49-F238E27FC236}">
                <a16:creationId xmlns:a16="http://schemas.microsoft.com/office/drawing/2014/main" id="{651A1BA6-51CA-BEEB-A642-C3E30D1284E1}"/>
              </a:ext>
            </a:extLst>
          </p:cNvPr>
          <p:cNvCxnSpPr>
            <a:cxnSpLocks/>
            <a:stCxn id="52" idx="3"/>
            <a:endCxn id="43" idx="1"/>
          </p:cNvCxnSpPr>
          <p:nvPr/>
        </p:nvCxnSpPr>
        <p:spPr>
          <a:xfrm>
            <a:off x="3759087" y="5295398"/>
            <a:ext cx="641901" cy="0"/>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sp>
        <p:nvSpPr>
          <p:cNvPr id="7" name="Rechteck: abgerundete Ecken 6">
            <a:extLst>
              <a:ext uri="{FF2B5EF4-FFF2-40B4-BE49-F238E27FC236}">
                <a16:creationId xmlns:a16="http://schemas.microsoft.com/office/drawing/2014/main" id="{11314CCA-6C79-474B-B3AA-92B964868606}"/>
              </a:ext>
            </a:extLst>
          </p:cNvPr>
          <p:cNvSpPr/>
          <p:nvPr/>
        </p:nvSpPr>
        <p:spPr>
          <a:xfrm>
            <a:off x="599337" y="3774219"/>
            <a:ext cx="1319916"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Störend?</a:t>
            </a:r>
          </a:p>
        </p:txBody>
      </p:sp>
      <p:sp>
        <p:nvSpPr>
          <p:cNvPr id="11" name="Rechteck: abgerundete Ecken 10">
            <a:extLst>
              <a:ext uri="{FF2B5EF4-FFF2-40B4-BE49-F238E27FC236}">
                <a16:creationId xmlns:a16="http://schemas.microsoft.com/office/drawing/2014/main" id="{432C32BA-5C7D-479E-AD13-F783B102C767}"/>
              </a:ext>
            </a:extLst>
          </p:cNvPr>
          <p:cNvSpPr/>
          <p:nvPr/>
        </p:nvSpPr>
        <p:spPr>
          <a:xfrm>
            <a:off x="6527336" y="1421096"/>
            <a:ext cx="1296000"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Vermeidbar</a:t>
            </a:r>
          </a:p>
        </p:txBody>
      </p:sp>
      <p:sp>
        <p:nvSpPr>
          <p:cNvPr id="12" name="Rechteck: abgerundete Ecken 11">
            <a:extLst>
              <a:ext uri="{FF2B5EF4-FFF2-40B4-BE49-F238E27FC236}">
                <a16:creationId xmlns:a16="http://schemas.microsoft.com/office/drawing/2014/main" id="{9C423D54-E967-4030-914E-4EEFD53B151A}"/>
              </a:ext>
            </a:extLst>
          </p:cNvPr>
          <p:cNvSpPr/>
          <p:nvPr/>
        </p:nvSpPr>
        <p:spPr>
          <a:xfrm>
            <a:off x="4395169" y="1910501"/>
            <a:ext cx="1319916"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Nicht nützlich</a:t>
            </a:r>
          </a:p>
        </p:txBody>
      </p:sp>
      <p:sp>
        <p:nvSpPr>
          <p:cNvPr id="13" name="Rechteck: abgerundete Ecken 12">
            <a:extLst>
              <a:ext uri="{FF2B5EF4-FFF2-40B4-BE49-F238E27FC236}">
                <a16:creationId xmlns:a16="http://schemas.microsoft.com/office/drawing/2014/main" id="{93A1AF8E-2103-4A07-B5D8-0E5401CF9D4F}"/>
              </a:ext>
            </a:extLst>
          </p:cNvPr>
          <p:cNvSpPr/>
          <p:nvPr/>
        </p:nvSpPr>
        <p:spPr>
          <a:xfrm>
            <a:off x="4377488" y="3623499"/>
            <a:ext cx="1319916" cy="720000"/>
          </a:xfrm>
          <a:prstGeom prst="roundRect">
            <a:avLst/>
          </a:prstGeom>
          <a:solidFill>
            <a:srgbClr val="216DA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Nützlich</a:t>
            </a:r>
          </a:p>
        </p:txBody>
      </p:sp>
      <p:sp>
        <p:nvSpPr>
          <p:cNvPr id="14" name="Rechteck: abgerundete Ecken 13">
            <a:extLst>
              <a:ext uri="{FF2B5EF4-FFF2-40B4-BE49-F238E27FC236}">
                <a16:creationId xmlns:a16="http://schemas.microsoft.com/office/drawing/2014/main" id="{9A06E42E-F8B3-414D-AD47-2C0395215CD9}"/>
              </a:ext>
            </a:extLst>
          </p:cNvPr>
          <p:cNvSpPr/>
          <p:nvPr/>
        </p:nvSpPr>
        <p:spPr>
          <a:xfrm>
            <a:off x="6527336" y="2348880"/>
            <a:ext cx="1296000"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Nicht </a:t>
            </a:r>
            <a:r>
              <a:rPr lang="de-DE" sz="1600" dirty="0" err="1">
                <a:solidFill>
                  <a:srgbClr val="FFFFFF"/>
                </a:solidFill>
                <a:latin typeface="Arial"/>
              </a:rPr>
              <a:t>ver-meidbar</a:t>
            </a:r>
            <a:endParaRPr lang="de-DE" sz="1600" dirty="0">
              <a:solidFill>
                <a:srgbClr val="FFFFFF"/>
              </a:solidFill>
              <a:latin typeface="Arial"/>
            </a:endParaRPr>
          </a:p>
        </p:txBody>
      </p:sp>
      <p:sp>
        <p:nvSpPr>
          <p:cNvPr id="15" name="Rechteck: abgerundete Ecken 14">
            <a:extLst>
              <a:ext uri="{FF2B5EF4-FFF2-40B4-BE49-F238E27FC236}">
                <a16:creationId xmlns:a16="http://schemas.microsoft.com/office/drawing/2014/main" id="{CCF73530-1277-48A0-A8AC-E8EB77C7BF73}"/>
              </a:ext>
            </a:extLst>
          </p:cNvPr>
          <p:cNvSpPr/>
          <p:nvPr/>
        </p:nvSpPr>
        <p:spPr>
          <a:xfrm>
            <a:off x="8462664" y="1421096"/>
            <a:ext cx="1296000"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Abbauen</a:t>
            </a:r>
          </a:p>
        </p:txBody>
      </p:sp>
      <p:sp>
        <p:nvSpPr>
          <p:cNvPr id="16" name="Rechteck: abgerundete Ecken 15">
            <a:extLst>
              <a:ext uri="{FF2B5EF4-FFF2-40B4-BE49-F238E27FC236}">
                <a16:creationId xmlns:a16="http://schemas.microsoft.com/office/drawing/2014/main" id="{E6AB1D93-A647-4142-BAC5-573A4B8DDB72}"/>
              </a:ext>
            </a:extLst>
          </p:cNvPr>
          <p:cNvSpPr/>
          <p:nvPr/>
        </p:nvSpPr>
        <p:spPr>
          <a:xfrm>
            <a:off x="8472264" y="2349818"/>
            <a:ext cx="1296000"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err="1">
                <a:solidFill>
                  <a:srgbClr val="FFFFFF"/>
                </a:solidFill>
                <a:latin typeface="Arial"/>
              </a:rPr>
              <a:t>Kompen-sieren</a:t>
            </a:r>
            <a:endParaRPr lang="de-DE" sz="1600" dirty="0">
              <a:solidFill>
                <a:srgbClr val="FFFFFF"/>
              </a:solidFill>
              <a:latin typeface="Arial"/>
            </a:endParaRPr>
          </a:p>
        </p:txBody>
      </p:sp>
      <p:cxnSp>
        <p:nvCxnSpPr>
          <p:cNvPr id="18" name="Gerade Verbindung mit Pfeil 17">
            <a:extLst>
              <a:ext uri="{FF2B5EF4-FFF2-40B4-BE49-F238E27FC236}">
                <a16:creationId xmlns:a16="http://schemas.microsoft.com/office/drawing/2014/main" id="{D09A3337-2041-4889-A8B4-3FC04A05554D}"/>
              </a:ext>
            </a:extLst>
          </p:cNvPr>
          <p:cNvCxnSpPr>
            <a:cxnSpLocks/>
            <a:stCxn id="11" idx="3"/>
            <a:endCxn id="15" idx="1"/>
          </p:cNvCxnSpPr>
          <p:nvPr/>
        </p:nvCxnSpPr>
        <p:spPr>
          <a:xfrm>
            <a:off x="7823336" y="1781096"/>
            <a:ext cx="639328" cy="0"/>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a:extLst>
              <a:ext uri="{FF2B5EF4-FFF2-40B4-BE49-F238E27FC236}">
                <a16:creationId xmlns:a16="http://schemas.microsoft.com/office/drawing/2014/main" id="{453B6706-4734-46C8-9A3E-764547FD6159}"/>
              </a:ext>
            </a:extLst>
          </p:cNvPr>
          <p:cNvCxnSpPr>
            <a:cxnSpLocks/>
            <a:stCxn id="12" idx="3"/>
          </p:cNvCxnSpPr>
          <p:nvPr/>
        </p:nvCxnSpPr>
        <p:spPr>
          <a:xfrm flipV="1">
            <a:off x="5715085" y="1752034"/>
            <a:ext cx="812251" cy="518467"/>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cxnSp>
        <p:nvCxnSpPr>
          <p:cNvPr id="28" name="Gerade Verbindung mit Pfeil 27">
            <a:extLst>
              <a:ext uri="{FF2B5EF4-FFF2-40B4-BE49-F238E27FC236}">
                <a16:creationId xmlns:a16="http://schemas.microsoft.com/office/drawing/2014/main" id="{A7D15C6E-87EF-457C-975C-ABB9B109D8A9}"/>
              </a:ext>
            </a:extLst>
          </p:cNvPr>
          <p:cNvCxnSpPr>
            <a:cxnSpLocks/>
            <a:stCxn id="12" idx="3"/>
            <a:endCxn id="14" idx="1"/>
          </p:cNvCxnSpPr>
          <p:nvPr/>
        </p:nvCxnSpPr>
        <p:spPr>
          <a:xfrm>
            <a:off x="5715085" y="2270501"/>
            <a:ext cx="812251" cy="438379"/>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cxnSp>
        <p:nvCxnSpPr>
          <p:cNvPr id="38" name="Gerade Verbindung mit Pfeil 37">
            <a:extLst>
              <a:ext uri="{FF2B5EF4-FFF2-40B4-BE49-F238E27FC236}">
                <a16:creationId xmlns:a16="http://schemas.microsoft.com/office/drawing/2014/main" id="{FD7B465C-7C57-4550-B95C-250481DEF7D7}"/>
              </a:ext>
            </a:extLst>
          </p:cNvPr>
          <p:cNvCxnSpPr>
            <a:cxnSpLocks/>
            <a:stCxn id="7" idx="3"/>
            <a:endCxn id="49" idx="1"/>
          </p:cNvCxnSpPr>
          <p:nvPr/>
        </p:nvCxnSpPr>
        <p:spPr>
          <a:xfrm flipV="1">
            <a:off x="1919253" y="2995318"/>
            <a:ext cx="527671" cy="1138901"/>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0" name="Gerade Verbindung mit Pfeil 39">
            <a:extLst>
              <a:ext uri="{FF2B5EF4-FFF2-40B4-BE49-F238E27FC236}">
                <a16:creationId xmlns:a16="http://schemas.microsoft.com/office/drawing/2014/main" id="{C71322E2-4E4E-43A3-909E-AD3AEA992F1F}"/>
              </a:ext>
            </a:extLst>
          </p:cNvPr>
          <p:cNvCxnSpPr>
            <a:cxnSpLocks/>
            <a:stCxn id="49" idx="3"/>
            <a:endCxn id="13" idx="1"/>
          </p:cNvCxnSpPr>
          <p:nvPr/>
        </p:nvCxnSpPr>
        <p:spPr>
          <a:xfrm>
            <a:off x="3766840" y="2995318"/>
            <a:ext cx="610648" cy="988181"/>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Gerade Verbindung mit Pfeil 32">
            <a:extLst>
              <a:ext uri="{FF2B5EF4-FFF2-40B4-BE49-F238E27FC236}">
                <a16:creationId xmlns:a16="http://schemas.microsoft.com/office/drawing/2014/main" id="{5045C90C-C92C-4FD9-ADCE-8322512DC0A1}"/>
              </a:ext>
            </a:extLst>
          </p:cNvPr>
          <p:cNvCxnSpPr>
            <a:cxnSpLocks/>
            <a:stCxn id="13" idx="3"/>
            <a:endCxn id="46" idx="1"/>
          </p:cNvCxnSpPr>
          <p:nvPr/>
        </p:nvCxnSpPr>
        <p:spPr>
          <a:xfrm flipV="1">
            <a:off x="5697404" y="3591440"/>
            <a:ext cx="829932" cy="392059"/>
          </a:xfrm>
          <a:prstGeom prst="straightConnector1">
            <a:avLst/>
          </a:prstGeom>
          <a:ln w="28575">
            <a:solidFill>
              <a:srgbClr val="216DAF"/>
            </a:solidFill>
            <a:tailEnd type="triangle"/>
          </a:ln>
        </p:spPr>
        <p:style>
          <a:lnRef idx="1">
            <a:schemeClr val="accent1"/>
          </a:lnRef>
          <a:fillRef idx="0">
            <a:schemeClr val="accent1"/>
          </a:fillRef>
          <a:effectRef idx="0">
            <a:schemeClr val="accent1"/>
          </a:effectRef>
          <a:fontRef idx="minor">
            <a:schemeClr val="tx1"/>
          </a:fontRef>
        </p:style>
      </p:cxnSp>
      <p:cxnSp>
        <p:nvCxnSpPr>
          <p:cNvPr id="36" name="Gerade Verbindung mit Pfeil 35">
            <a:extLst>
              <a:ext uri="{FF2B5EF4-FFF2-40B4-BE49-F238E27FC236}">
                <a16:creationId xmlns:a16="http://schemas.microsoft.com/office/drawing/2014/main" id="{E5144A31-922F-4AB4-891A-0751A8F12288}"/>
              </a:ext>
            </a:extLst>
          </p:cNvPr>
          <p:cNvCxnSpPr>
            <a:cxnSpLocks/>
          </p:cNvCxnSpPr>
          <p:nvPr/>
        </p:nvCxnSpPr>
        <p:spPr>
          <a:xfrm>
            <a:off x="7696200" y="3518180"/>
            <a:ext cx="779341" cy="465319"/>
          </a:xfrm>
          <a:prstGeom prst="straightConnector1">
            <a:avLst/>
          </a:prstGeom>
          <a:ln w="28575">
            <a:solidFill>
              <a:srgbClr val="216DAF"/>
            </a:solidFill>
            <a:tailEnd type="triangle"/>
          </a:ln>
        </p:spPr>
        <p:style>
          <a:lnRef idx="1">
            <a:schemeClr val="accent1"/>
          </a:lnRef>
          <a:fillRef idx="0">
            <a:schemeClr val="accent1"/>
          </a:fillRef>
          <a:effectRef idx="0">
            <a:schemeClr val="accent1"/>
          </a:effectRef>
          <a:fontRef idx="minor">
            <a:schemeClr val="tx1"/>
          </a:fontRef>
        </p:style>
      </p:cxnSp>
      <p:cxnSp>
        <p:nvCxnSpPr>
          <p:cNvPr id="37" name="Gerade Verbindung mit Pfeil 36">
            <a:extLst>
              <a:ext uri="{FF2B5EF4-FFF2-40B4-BE49-F238E27FC236}">
                <a16:creationId xmlns:a16="http://schemas.microsoft.com/office/drawing/2014/main" id="{BFDACA31-77AE-4FBE-A8D3-A22AA4AF19BC}"/>
              </a:ext>
            </a:extLst>
          </p:cNvPr>
          <p:cNvCxnSpPr>
            <a:cxnSpLocks/>
            <a:endCxn id="41" idx="1"/>
          </p:cNvCxnSpPr>
          <p:nvPr/>
        </p:nvCxnSpPr>
        <p:spPr>
          <a:xfrm flipV="1">
            <a:off x="7696200" y="3978563"/>
            <a:ext cx="785962" cy="618837"/>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sp>
        <p:nvSpPr>
          <p:cNvPr id="41" name="Rechteck: abgerundete Ecken 40">
            <a:extLst>
              <a:ext uri="{FF2B5EF4-FFF2-40B4-BE49-F238E27FC236}">
                <a16:creationId xmlns:a16="http://schemas.microsoft.com/office/drawing/2014/main" id="{BB3561BC-1F8F-4C7B-B316-AD3C1CCF91F3}"/>
              </a:ext>
            </a:extLst>
          </p:cNvPr>
          <p:cNvSpPr/>
          <p:nvPr/>
        </p:nvSpPr>
        <p:spPr>
          <a:xfrm>
            <a:off x="8482162" y="3618563"/>
            <a:ext cx="1296000" cy="72000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Produktiv gestalten</a:t>
            </a:r>
          </a:p>
        </p:txBody>
      </p:sp>
      <p:cxnSp>
        <p:nvCxnSpPr>
          <p:cNvPr id="39" name="Gerade Verbindung mit Pfeil 38">
            <a:extLst>
              <a:ext uri="{FF2B5EF4-FFF2-40B4-BE49-F238E27FC236}">
                <a16:creationId xmlns:a16="http://schemas.microsoft.com/office/drawing/2014/main" id="{28F54419-FF25-D246-F463-6B0297B4AC86}"/>
              </a:ext>
            </a:extLst>
          </p:cNvPr>
          <p:cNvCxnSpPr>
            <a:cxnSpLocks/>
            <a:endCxn id="16" idx="1"/>
          </p:cNvCxnSpPr>
          <p:nvPr/>
        </p:nvCxnSpPr>
        <p:spPr>
          <a:xfrm flipV="1">
            <a:off x="7823336" y="2709818"/>
            <a:ext cx="648928" cy="9362"/>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sp>
        <p:nvSpPr>
          <p:cNvPr id="44" name="Datumsplatzhalter 3">
            <a:extLst>
              <a:ext uri="{FF2B5EF4-FFF2-40B4-BE49-F238E27FC236}">
                <a16:creationId xmlns:a16="http://schemas.microsoft.com/office/drawing/2014/main" id="{4B27140D-D536-7149-73A9-B5FCE2FD5234}"/>
              </a:ext>
            </a:extLst>
          </p:cNvPr>
          <p:cNvSpPr>
            <a:spLocks noGrp="1"/>
          </p:cNvSpPr>
          <p:nvPr>
            <p:ph type="dt" sz="half" idx="10"/>
          </p:nvPr>
        </p:nvSpPr>
        <p:spPr/>
        <p:txBody>
          <a:bodyPr/>
          <a:lstStyle/>
          <a:p>
            <a:fld id="{DAF685D8-4D19-4C36-90AF-649C0556C7DC}" type="datetime1">
              <a:rPr lang="de-DE" smtClean="0"/>
              <a:t>12.10.22</a:t>
            </a:fld>
            <a:endParaRPr lang="de-DE" dirty="0"/>
          </a:p>
        </p:txBody>
      </p:sp>
      <p:sp>
        <p:nvSpPr>
          <p:cNvPr id="45" name="Foliennummernplatzhalter 5">
            <a:extLst>
              <a:ext uri="{FF2B5EF4-FFF2-40B4-BE49-F238E27FC236}">
                <a16:creationId xmlns:a16="http://schemas.microsoft.com/office/drawing/2014/main" id="{32CF58F1-8ED3-793E-C301-62C4B7D5C64F}"/>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22</a:t>
            </a:fld>
            <a:endParaRPr lang="de-DE"/>
          </a:p>
        </p:txBody>
      </p:sp>
      <p:sp>
        <p:nvSpPr>
          <p:cNvPr id="51" name="Rechteck: abgerundete Ecken 7">
            <a:extLst>
              <a:ext uri="{FF2B5EF4-FFF2-40B4-BE49-F238E27FC236}">
                <a16:creationId xmlns:a16="http://schemas.microsoft.com/office/drawing/2014/main" id="{A547A40A-020C-2EFD-01E5-7462ED38C016}"/>
              </a:ext>
            </a:extLst>
          </p:cNvPr>
          <p:cNvSpPr/>
          <p:nvPr/>
        </p:nvSpPr>
        <p:spPr>
          <a:xfrm>
            <a:off x="8482162" y="4928961"/>
            <a:ext cx="1296000" cy="726437"/>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Belassen</a:t>
            </a:r>
          </a:p>
        </p:txBody>
      </p:sp>
      <p:cxnSp>
        <p:nvCxnSpPr>
          <p:cNvPr id="53" name="Gerade Verbindung mit Pfeil 52">
            <a:extLst>
              <a:ext uri="{FF2B5EF4-FFF2-40B4-BE49-F238E27FC236}">
                <a16:creationId xmlns:a16="http://schemas.microsoft.com/office/drawing/2014/main" id="{AF4E0962-C3B4-9137-C3AF-49522141D1B7}"/>
              </a:ext>
            </a:extLst>
          </p:cNvPr>
          <p:cNvCxnSpPr>
            <a:cxnSpLocks/>
            <a:stCxn id="43" idx="3"/>
            <a:endCxn id="51" idx="1"/>
          </p:cNvCxnSpPr>
          <p:nvPr/>
        </p:nvCxnSpPr>
        <p:spPr>
          <a:xfrm flipV="1">
            <a:off x="5720904" y="5292180"/>
            <a:ext cx="2761258" cy="3218"/>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sp>
        <p:nvSpPr>
          <p:cNvPr id="52" name="Rechteck: abgerundete Ecken 8">
            <a:extLst>
              <a:ext uri="{FF2B5EF4-FFF2-40B4-BE49-F238E27FC236}">
                <a16:creationId xmlns:a16="http://schemas.microsoft.com/office/drawing/2014/main" id="{447A3EF2-9844-0691-B147-6C77A223A235}"/>
              </a:ext>
            </a:extLst>
          </p:cNvPr>
          <p:cNvSpPr/>
          <p:nvPr/>
        </p:nvSpPr>
        <p:spPr>
          <a:xfrm>
            <a:off x="2439171" y="4935398"/>
            <a:ext cx="1319916"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Nein</a:t>
            </a:r>
          </a:p>
        </p:txBody>
      </p:sp>
      <p:sp>
        <p:nvSpPr>
          <p:cNvPr id="46" name="Rechteck: abgerundete Ecken 10">
            <a:extLst>
              <a:ext uri="{FF2B5EF4-FFF2-40B4-BE49-F238E27FC236}">
                <a16:creationId xmlns:a16="http://schemas.microsoft.com/office/drawing/2014/main" id="{29731FC1-621F-F373-FEC4-C4CF0A3E9876}"/>
              </a:ext>
            </a:extLst>
          </p:cNvPr>
          <p:cNvSpPr/>
          <p:nvPr/>
        </p:nvSpPr>
        <p:spPr>
          <a:xfrm>
            <a:off x="6527336" y="3231440"/>
            <a:ext cx="1296000" cy="720000"/>
          </a:xfrm>
          <a:prstGeom prst="roundRect">
            <a:avLst/>
          </a:prstGeom>
          <a:solidFill>
            <a:srgbClr val="216DA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Vermeidbar</a:t>
            </a:r>
          </a:p>
        </p:txBody>
      </p:sp>
      <p:sp>
        <p:nvSpPr>
          <p:cNvPr id="47" name="Rechteck: abgerundete Ecken 13">
            <a:extLst>
              <a:ext uri="{FF2B5EF4-FFF2-40B4-BE49-F238E27FC236}">
                <a16:creationId xmlns:a16="http://schemas.microsoft.com/office/drawing/2014/main" id="{63C4B978-DA7A-E73A-493B-5294DBD87473}"/>
              </a:ext>
            </a:extLst>
          </p:cNvPr>
          <p:cNvSpPr/>
          <p:nvPr/>
        </p:nvSpPr>
        <p:spPr>
          <a:xfrm>
            <a:off x="6539232" y="4115656"/>
            <a:ext cx="1296000"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Nicht </a:t>
            </a:r>
            <a:r>
              <a:rPr lang="de-DE" sz="1600" dirty="0" err="1">
                <a:solidFill>
                  <a:srgbClr val="FFFFFF"/>
                </a:solidFill>
                <a:latin typeface="Arial"/>
              </a:rPr>
              <a:t>ver-meidbar</a:t>
            </a:r>
            <a:endParaRPr lang="de-DE" sz="1600" dirty="0">
              <a:solidFill>
                <a:srgbClr val="FFFFFF"/>
              </a:solidFill>
              <a:latin typeface="Arial"/>
            </a:endParaRPr>
          </a:p>
        </p:txBody>
      </p:sp>
      <p:sp>
        <p:nvSpPr>
          <p:cNvPr id="43" name="Rechteck: abgerundete Ecken 12">
            <a:extLst>
              <a:ext uri="{FF2B5EF4-FFF2-40B4-BE49-F238E27FC236}">
                <a16:creationId xmlns:a16="http://schemas.microsoft.com/office/drawing/2014/main" id="{D08D718F-75BB-1303-3739-6E9FE96AB2C2}"/>
              </a:ext>
            </a:extLst>
          </p:cNvPr>
          <p:cNvSpPr/>
          <p:nvPr/>
        </p:nvSpPr>
        <p:spPr>
          <a:xfrm>
            <a:off x="4400988" y="4935398"/>
            <a:ext cx="1319916"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Nicht nützlich</a:t>
            </a:r>
          </a:p>
        </p:txBody>
      </p:sp>
      <p:sp>
        <p:nvSpPr>
          <p:cNvPr id="49" name="Rechteck: abgerundete Ecken 12">
            <a:extLst>
              <a:ext uri="{FF2B5EF4-FFF2-40B4-BE49-F238E27FC236}">
                <a16:creationId xmlns:a16="http://schemas.microsoft.com/office/drawing/2014/main" id="{1B95B0F8-6391-F9DB-875A-D8DD4E2A2B65}"/>
              </a:ext>
            </a:extLst>
          </p:cNvPr>
          <p:cNvSpPr/>
          <p:nvPr/>
        </p:nvSpPr>
        <p:spPr>
          <a:xfrm>
            <a:off x="2446924" y="2635318"/>
            <a:ext cx="1319916"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Ja</a:t>
            </a:r>
          </a:p>
        </p:txBody>
      </p:sp>
      <p:sp>
        <p:nvSpPr>
          <p:cNvPr id="50" name="Titel 1">
            <a:extLst>
              <a:ext uri="{FF2B5EF4-FFF2-40B4-BE49-F238E27FC236}">
                <a16:creationId xmlns:a16="http://schemas.microsoft.com/office/drawing/2014/main" id="{4D11350C-1F81-EF36-0464-C6793D358C23}"/>
              </a:ext>
            </a:extLst>
          </p:cNvPr>
          <p:cNvSpPr txBox="1">
            <a:spLocks/>
          </p:cNvSpPr>
          <p:nvPr/>
        </p:nvSpPr>
        <p:spPr>
          <a:xfrm>
            <a:off x="318228" y="543612"/>
            <a:ext cx="11614130" cy="7492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de-DE" sz="3800" b="0" i="0" u="none" strike="noStrike" kern="1200" cap="none" spc="0" normalizeH="0" baseline="0" noProof="0" dirty="0">
                <a:ln>
                  <a:noFill/>
                </a:ln>
                <a:solidFill>
                  <a:srgbClr val="216DAF"/>
                </a:solidFill>
                <a:effectLst/>
                <a:uLnTx/>
                <a:uFillTx/>
                <a:latin typeface="Calibri Light" panose="020F0302020204030204"/>
                <a:ea typeface="+mj-ea"/>
                <a:cs typeface="+mj-cs"/>
              </a:rPr>
              <a:t>Ampeldarstellung für das Unterbrechungsbeispiel Dokumentation</a:t>
            </a:r>
            <a:endParaRPr lang="de-DE" sz="3800" dirty="0">
              <a:solidFill>
                <a:srgbClr val="216DAF"/>
              </a:solidFill>
              <a:latin typeface="Calibri Light" panose="020F0302020204030204"/>
            </a:endParaRPr>
          </a:p>
        </p:txBody>
      </p:sp>
    </p:spTree>
    <p:extLst>
      <p:ext uri="{BB962C8B-B14F-4D97-AF65-F5344CB8AC3E}">
        <p14:creationId xmlns:p14="http://schemas.microsoft.com/office/powerpoint/2010/main" val="2466660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33">
            <a:extLst>
              <a:ext uri="{FF2B5EF4-FFF2-40B4-BE49-F238E27FC236}">
                <a16:creationId xmlns:a16="http://schemas.microsoft.com/office/drawing/2014/main" id="{48128115-BE20-7543-8A2C-63442660036F}"/>
              </a:ext>
            </a:extLst>
          </p:cNvPr>
          <p:cNvSpPr>
            <a:spLocks noChangeArrowheads="1"/>
          </p:cNvSpPr>
          <p:nvPr/>
        </p:nvSpPr>
        <p:spPr bwMode="auto">
          <a:xfrm>
            <a:off x="152400" y="1066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30" name="Rectangle 34">
            <a:extLst>
              <a:ext uri="{FF2B5EF4-FFF2-40B4-BE49-F238E27FC236}">
                <a16:creationId xmlns:a16="http://schemas.microsoft.com/office/drawing/2014/main" id="{756911FD-8C32-3047-8FAC-85E4BE4FC056}"/>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31" name="Rectangle 36">
            <a:extLst>
              <a:ext uri="{FF2B5EF4-FFF2-40B4-BE49-F238E27FC236}">
                <a16:creationId xmlns:a16="http://schemas.microsoft.com/office/drawing/2014/main" id="{E319EC02-BDFC-F046-885C-8C7C90C25D55}"/>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32" name="Rectangle 38">
            <a:extLst>
              <a:ext uri="{FF2B5EF4-FFF2-40B4-BE49-F238E27FC236}">
                <a16:creationId xmlns:a16="http://schemas.microsoft.com/office/drawing/2014/main" id="{038A8B80-1F30-F942-860E-0B06F16EFC3B}"/>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33" name="Rectangle 40">
            <a:extLst>
              <a:ext uri="{FF2B5EF4-FFF2-40B4-BE49-F238E27FC236}">
                <a16:creationId xmlns:a16="http://schemas.microsoft.com/office/drawing/2014/main" id="{2E523748-D5F9-7F42-94ED-176DA83B511F}"/>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5" name="Rectangle 14">
            <a:extLst>
              <a:ext uri="{FF2B5EF4-FFF2-40B4-BE49-F238E27FC236}">
                <a16:creationId xmlns:a16="http://schemas.microsoft.com/office/drawing/2014/main" id="{D2D789E3-2760-F94C-8E5A-E2A7BF5FE641}"/>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6" name="Rectangle 16">
            <a:extLst>
              <a:ext uri="{FF2B5EF4-FFF2-40B4-BE49-F238E27FC236}">
                <a16:creationId xmlns:a16="http://schemas.microsoft.com/office/drawing/2014/main" id="{13A51D82-E8DA-184A-9573-3BD299730105}"/>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7" name="Rectangle 18">
            <a:extLst>
              <a:ext uri="{FF2B5EF4-FFF2-40B4-BE49-F238E27FC236}">
                <a16:creationId xmlns:a16="http://schemas.microsoft.com/office/drawing/2014/main" id="{77FE616E-C9AF-7D42-9425-D67C045E7A26}"/>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8" name="Rectangle 20">
            <a:extLst>
              <a:ext uri="{FF2B5EF4-FFF2-40B4-BE49-F238E27FC236}">
                <a16:creationId xmlns:a16="http://schemas.microsoft.com/office/drawing/2014/main" id="{6C8BF5B6-1524-DC40-AD50-53C6DE23F51A}"/>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20" name="Textfeld 19">
            <a:extLst>
              <a:ext uri="{FF2B5EF4-FFF2-40B4-BE49-F238E27FC236}">
                <a16:creationId xmlns:a16="http://schemas.microsoft.com/office/drawing/2014/main" id="{29EC5881-A535-BE7A-B0CE-3E7B6B01A45A}"/>
              </a:ext>
            </a:extLst>
          </p:cNvPr>
          <p:cNvSpPr txBox="1"/>
          <p:nvPr/>
        </p:nvSpPr>
        <p:spPr bwMode="auto">
          <a:xfrm>
            <a:off x="1324708" y="1863969"/>
            <a:ext cx="0" cy="0"/>
          </a:xfrm>
          <a:prstGeom prst="rect">
            <a:avLst/>
          </a:prstGeom>
          <a:noFill/>
          <a:ln w="9525">
            <a:noFill/>
            <a:miter lim="800000"/>
            <a:headEnd/>
            <a:tailEnd/>
          </a:ln>
          <a:effectLst/>
        </p:spPr>
        <p:txBody>
          <a:bodyPr vert="horz" wrap="none" lIns="0" tIns="0" rIns="0" bIns="0" numCol="1" rtlCol="0" anchor="ctr" anchorCtr="0" compatLnSpc="1">
            <a:prstTxWarp prst="textNoShape">
              <a:avLst/>
            </a:prstTxWarp>
            <a:normAutofit fontScale="25000" lnSpcReduction="20000"/>
          </a:bodyPr>
          <a:lstStyle/>
          <a:p>
            <a:endParaRPr lang="de-DE" kern="0" dirty="0" err="1"/>
          </a:p>
        </p:txBody>
      </p:sp>
      <p:sp>
        <p:nvSpPr>
          <p:cNvPr id="25" name="Rechteck 24">
            <a:extLst>
              <a:ext uri="{FF2B5EF4-FFF2-40B4-BE49-F238E27FC236}">
                <a16:creationId xmlns:a16="http://schemas.microsoft.com/office/drawing/2014/main" id="{580FDF58-818C-581F-EDAC-548B49AF440C}"/>
              </a:ext>
            </a:extLst>
          </p:cNvPr>
          <p:cNvSpPr/>
          <p:nvPr/>
        </p:nvSpPr>
        <p:spPr bwMode="auto">
          <a:xfrm>
            <a:off x="574593" y="1810815"/>
            <a:ext cx="9613068" cy="1871835"/>
          </a:xfrm>
          <a:prstGeom prst="rect">
            <a:avLst/>
          </a:prstGeom>
          <a:solidFill>
            <a:schemeClr val="accent5">
              <a:lumMod val="20000"/>
              <a:lumOff val="80000"/>
            </a:schemeClr>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225425" marR="0" lvl="0" indent="0" algn="l" defTabSz="914400" rtl="0" eaLnBrk="0" fontAlgn="base" latinLnBrk="0" hangingPunct="0">
              <a:lnSpc>
                <a:spcPct val="100000"/>
              </a:lnSpc>
              <a:spcBef>
                <a:spcPct val="0"/>
              </a:spcBef>
              <a:spcAft>
                <a:spcPct val="0"/>
              </a:spcAft>
              <a:buClrTx/>
              <a:buSzTx/>
              <a:buFontTx/>
              <a:buNone/>
              <a:tabLst/>
              <a:defRPr/>
            </a:pPr>
            <a:r>
              <a:rPr kumimoji="0" lang="de-DE" sz="1800"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Eine Pflegekraft ist bei einem Patienten, um Sterbebegleitung zu leisten. Dabei wird sie durch das Klingeln einer anderen Patientin unterbrochen. Diese hat am nächsten Tag eine Operation und ist deshalb besorgt. Sie klingelt immer wieder, um Fragen zu der Operation anzusprechen. </a:t>
            </a:r>
          </a:p>
          <a:p>
            <a:pPr marL="225425" marR="0" lvl="0" indent="0" algn="l" defTabSz="914400" rtl="0" eaLnBrk="0" fontAlgn="base" latinLnBrk="0" hangingPunct="0">
              <a:lnSpc>
                <a:spcPct val="100000"/>
              </a:lnSpc>
              <a:spcBef>
                <a:spcPts val="600"/>
              </a:spcBef>
              <a:spcAft>
                <a:spcPct val="0"/>
              </a:spcAft>
              <a:buClrTx/>
              <a:buSzTx/>
              <a:buFontTx/>
              <a:buNone/>
              <a:tabLst/>
              <a:defRPr/>
            </a:pPr>
            <a:r>
              <a:rPr kumimoji="0" lang="de-DE" sz="1800" b="0" i="1"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Unterbrechungsbeispiel Krankenhaus</a:t>
            </a:r>
          </a:p>
        </p:txBody>
      </p:sp>
      <p:sp>
        <p:nvSpPr>
          <p:cNvPr id="26" name="Rechteck 25">
            <a:extLst>
              <a:ext uri="{FF2B5EF4-FFF2-40B4-BE49-F238E27FC236}">
                <a16:creationId xmlns:a16="http://schemas.microsoft.com/office/drawing/2014/main" id="{2DE7DB62-32AB-CC21-A327-40DA26B26491}"/>
              </a:ext>
            </a:extLst>
          </p:cNvPr>
          <p:cNvSpPr/>
          <p:nvPr/>
        </p:nvSpPr>
        <p:spPr bwMode="auto">
          <a:xfrm>
            <a:off x="574593" y="3907141"/>
            <a:ext cx="9613068" cy="1871834"/>
          </a:xfrm>
          <a:prstGeom prst="rect">
            <a:avLst/>
          </a:prstGeom>
          <a:solidFill>
            <a:srgbClr val="216DAF"/>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225425" marR="0" lvl="0" indent="0" algn="l" defTabSz="914400" rtl="0" eaLnBrk="1" fontAlgn="base" latinLnBrk="0" hangingPunct="1">
              <a:lnSpc>
                <a:spcPct val="100000"/>
              </a:lnSpc>
              <a:spcBef>
                <a:spcPct val="0"/>
              </a:spcBef>
              <a:spcAft>
                <a:spcPct val="0"/>
              </a:spcAft>
              <a:buClrTx/>
              <a:buSzTx/>
              <a:buFontTx/>
              <a:buNone/>
              <a:tabLst/>
              <a:defRPr/>
            </a:pPr>
            <a:r>
              <a:rPr kumimoji="0" lang="de-DE" b="1"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Handlungsmöglichkeit</a:t>
            </a:r>
            <a:r>
              <a:rPr kumimoji="0" lang="de-DE"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 </a:t>
            </a:r>
          </a:p>
          <a:p>
            <a:pPr marL="568325" marR="0" lvl="0" indent="-342900" algn="l" defTabSz="914400" rtl="0" eaLnBrk="1" fontAlgn="base" latinLnBrk="0" hangingPunct="1">
              <a:lnSpc>
                <a:spcPct val="100000"/>
              </a:lnSpc>
              <a:spcBef>
                <a:spcPct val="0"/>
              </a:spcBef>
              <a:spcAft>
                <a:spcPct val="0"/>
              </a:spcAft>
              <a:buClrTx/>
              <a:buSzTx/>
              <a:buFontTx/>
              <a:buChar char="-"/>
              <a:tabLst/>
              <a:defRPr/>
            </a:pPr>
            <a:r>
              <a:rPr kumimoji="0" lang="de-DE"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Patientin aufsuchen, Frage klären </a:t>
            </a:r>
          </a:p>
          <a:p>
            <a:pPr marL="568325" marR="0" lvl="0" indent="-342900" algn="l" defTabSz="914400" rtl="0" eaLnBrk="1" fontAlgn="base" latinLnBrk="0" hangingPunct="1">
              <a:lnSpc>
                <a:spcPct val="100000"/>
              </a:lnSpc>
              <a:spcBef>
                <a:spcPct val="0"/>
              </a:spcBef>
              <a:spcAft>
                <a:spcPct val="0"/>
              </a:spcAft>
              <a:buClrTx/>
              <a:buSzTx/>
              <a:buFontTx/>
              <a:buChar char="-"/>
              <a:tabLst/>
              <a:defRPr/>
            </a:pPr>
            <a:r>
              <a:rPr kumimoji="0" lang="de-DE"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Zugleich Gelegenheit nutzen, Gefühlsarbeit zu leisten, zu beruhigen, Ängste abzubauen  </a:t>
            </a:r>
          </a:p>
        </p:txBody>
      </p:sp>
      <p:sp>
        <p:nvSpPr>
          <p:cNvPr id="27" name="Rechteck 26">
            <a:extLst>
              <a:ext uri="{FF2B5EF4-FFF2-40B4-BE49-F238E27FC236}">
                <a16:creationId xmlns:a16="http://schemas.microsoft.com/office/drawing/2014/main" id="{A72CE5DD-A54C-B838-F8AF-50913967193A}"/>
              </a:ext>
            </a:extLst>
          </p:cNvPr>
          <p:cNvSpPr/>
          <p:nvPr/>
        </p:nvSpPr>
        <p:spPr bwMode="auto">
          <a:xfrm>
            <a:off x="484584" y="1535185"/>
            <a:ext cx="4032448" cy="45565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182563" marR="0" lvl="0" indent="-46038" algn="l" defTabSz="914400" rtl="0" eaLnBrk="1" fontAlgn="base" latinLnBrk="0" hangingPunct="1">
              <a:lnSpc>
                <a:spcPct val="100000"/>
              </a:lnSpc>
              <a:spcBef>
                <a:spcPct val="0"/>
              </a:spcBef>
              <a:spcAft>
                <a:spcPct val="0"/>
              </a:spcAft>
              <a:buClrTx/>
              <a:buSzTx/>
              <a:buFontTx/>
              <a:buNone/>
              <a:defRPr/>
            </a:pPr>
            <a:r>
              <a:rPr kumimoji="0" lang="de-DE" sz="1800"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Beispiel 3: Sterbebegleitung</a:t>
            </a:r>
          </a:p>
        </p:txBody>
      </p:sp>
      <p:sp>
        <p:nvSpPr>
          <p:cNvPr id="35" name="Titel 1">
            <a:extLst>
              <a:ext uri="{FF2B5EF4-FFF2-40B4-BE49-F238E27FC236}">
                <a16:creationId xmlns:a16="http://schemas.microsoft.com/office/drawing/2014/main" id="{34628485-297E-4C23-66D2-C5336D2C097C}"/>
              </a:ext>
            </a:extLst>
          </p:cNvPr>
          <p:cNvSpPr txBox="1">
            <a:spLocks/>
          </p:cNvSpPr>
          <p:nvPr/>
        </p:nvSpPr>
        <p:spPr>
          <a:xfrm>
            <a:off x="303505" y="526715"/>
            <a:ext cx="10515600" cy="74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800" dirty="0">
                <a:solidFill>
                  <a:srgbClr val="216DAF"/>
                </a:solidFill>
                <a:latin typeface="Calibri Light" panose="020F0302020204030204"/>
              </a:rPr>
              <a:t>Beispiel: Produktive Gestaltung der Unterbrechung</a:t>
            </a:r>
          </a:p>
        </p:txBody>
      </p:sp>
      <p:sp>
        <p:nvSpPr>
          <p:cNvPr id="22" name="Datumsplatzhalter 3">
            <a:extLst>
              <a:ext uri="{FF2B5EF4-FFF2-40B4-BE49-F238E27FC236}">
                <a16:creationId xmlns:a16="http://schemas.microsoft.com/office/drawing/2014/main" id="{E6FA1966-F534-52D2-A005-1679C1AF7BD4}"/>
              </a:ext>
            </a:extLst>
          </p:cNvPr>
          <p:cNvSpPr>
            <a:spLocks noGrp="1"/>
          </p:cNvSpPr>
          <p:nvPr>
            <p:ph type="dt" sz="half" idx="10"/>
          </p:nvPr>
        </p:nvSpPr>
        <p:spPr/>
        <p:txBody>
          <a:bodyPr/>
          <a:lstStyle/>
          <a:p>
            <a:fld id="{DAF685D8-4D19-4C36-90AF-649C0556C7DC}" type="datetime1">
              <a:rPr lang="de-DE" smtClean="0"/>
              <a:t>12.10.22</a:t>
            </a:fld>
            <a:endParaRPr lang="de-DE" dirty="0"/>
          </a:p>
        </p:txBody>
      </p:sp>
      <p:sp>
        <p:nvSpPr>
          <p:cNvPr id="23" name="Foliennummernplatzhalter 5">
            <a:extLst>
              <a:ext uri="{FF2B5EF4-FFF2-40B4-BE49-F238E27FC236}">
                <a16:creationId xmlns:a16="http://schemas.microsoft.com/office/drawing/2014/main" id="{95C01032-56DE-C229-99ED-51FD1AB2817F}"/>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23</a:t>
            </a:fld>
            <a:endParaRPr lang="de-DE"/>
          </a:p>
        </p:txBody>
      </p:sp>
    </p:spTree>
    <p:extLst>
      <p:ext uri="{BB962C8B-B14F-4D97-AF65-F5344CB8AC3E}">
        <p14:creationId xmlns:p14="http://schemas.microsoft.com/office/powerpoint/2010/main" val="4273831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Gerade Verbindung mit Pfeil 32">
            <a:extLst>
              <a:ext uri="{FF2B5EF4-FFF2-40B4-BE49-F238E27FC236}">
                <a16:creationId xmlns:a16="http://schemas.microsoft.com/office/drawing/2014/main" id="{5045C90C-C92C-4FD9-ADCE-8322512DC0A1}"/>
              </a:ext>
            </a:extLst>
          </p:cNvPr>
          <p:cNvCxnSpPr>
            <a:cxnSpLocks/>
            <a:stCxn id="13" idx="3"/>
            <a:endCxn id="46" idx="1"/>
          </p:cNvCxnSpPr>
          <p:nvPr/>
        </p:nvCxnSpPr>
        <p:spPr>
          <a:xfrm flipV="1">
            <a:off x="5697404" y="3591440"/>
            <a:ext cx="829932" cy="392059"/>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cxnSp>
        <p:nvCxnSpPr>
          <p:cNvPr id="35" name="Gerade Verbindung mit Pfeil 34">
            <a:extLst>
              <a:ext uri="{FF2B5EF4-FFF2-40B4-BE49-F238E27FC236}">
                <a16:creationId xmlns:a16="http://schemas.microsoft.com/office/drawing/2014/main" id="{46F2C27E-C03B-4082-9B17-3CD035FE4D7E}"/>
              </a:ext>
            </a:extLst>
          </p:cNvPr>
          <p:cNvCxnSpPr>
            <a:cxnSpLocks/>
            <a:stCxn id="49" idx="3"/>
            <a:endCxn id="12" idx="1"/>
          </p:cNvCxnSpPr>
          <p:nvPr/>
        </p:nvCxnSpPr>
        <p:spPr>
          <a:xfrm flipV="1">
            <a:off x="3766840" y="2270501"/>
            <a:ext cx="628329" cy="724817"/>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cxnSp>
        <p:nvCxnSpPr>
          <p:cNvPr id="34" name="Gerade Verbindung mit Pfeil 33">
            <a:extLst>
              <a:ext uri="{FF2B5EF4-FFF2-40B4-BE49-F238E27FC236}">
                <a16:creationId xmlns:a16="http://schemas.microsoft.com/office/drawing/2014/main" id="{3F126E2A-C91F-4C5A-A90D-AB8C048CED3A}"/>
              </a:ext>
            </a:extLst>
          </p:cNvPr>
          <p:cNvCxnSpPr>
            <a:cxnSpLocks/>
            <a:stCxn id="13" idx="3"/>
            <a:endCxn id="47" idx="1"/>
          </p:cNvCxnSpPr>
          <p:nvPr/>
        </p:nvCxnSpPr>
        <p:spPr>
          <a:xfrm>
            <a:off x="5697404" y="3983499"/>
            <a:ext cx="841828" cy="492157"/>
          </a:xfrm>
          <a:prstGeom prst="straightConnector1">
            <a:avLst/>
          </a:prstGeom>
          <a:ln w="28575">
            <a:solidFill>
              <a:srgbClr val="216DAF"/>
            </a:solidFill>
            <a:tailEnd type="triangle"/>
          </a:ln>
        </p:spPr>
        <p:style>
          <a:lnRef idx="1">
            <a:schemeClr val="accent1"/>
          </a:lnRef>
          <a:fillRef idx="0">
            <a:schemeClr val="accent1"/>
          </a:fillRef>
          <a:effectRef idx="0">
            <a:schemeClr val="accent1"/>
          </a:effectRef>
          <a:fontRef idx="minor">
            <a:schemeClr val="tx1"/>
          </a:fontRef>
        </p:style>
      </p:cxnSp>
      <p:cxnSp>
        <p:nvCxnSpPr>
          <p:cNvPr id="42" name="Gerade Verbindung mit Pfeil 41">
            <a:extLst>
              <a:ext uri="{FF2B5EF4-FFF2-40B4-BE49-F238E27FC236}">
                <a16:creationId xmlns:a16="http://schemas.microsoft.com/office/drawing/2014/main" id="{6AC2BC70-0032-4FA0-8DBB-DECDEA87AA34}"/>
              </a:ext>
            </a:extLst>
          </p:cNvPr>
          <p:cNvCxnSpPr>
            <a:cxnSpLocks/>
            <a:stCxn id="7" idx="3"/>
            <a:endCxn id="52" idx="1"/>
          </p:cNvCxnSpPr>
          <p:nvPr/>
        </p:nvCxnSpPr>
        <p:spPr>
          <a:xfrm>
            <a:off x="1919253" y="4134219"/>
            <a:ext cx="519918" cy="1161179"/>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cxnSp>
        <p:nvCxnSpPr>
          <p:cNvPr id="27" name="Gerade Verbindung mit Pfeil 26">
            <a:extLst>
              <a:ext uri="{FF2B5EF4-FFF2-40B4-BE49-F238E27FC236}">
                <a16:creationId xmlns:a16="http://schemas.microsoft.com/office/drawing/2014/main" id="{B905EDA0-51D6-4E38-848F-B7D2542513F9}"/>
              </a:ext>
            </a:extLst>
          </p:cNvPr>
          <p:cNvCxnSpPr>
            <a:cxnSpLocks/>
            <a:stCxn id="52" idx="3"/>
            <a:endCxn id="13" idx="1"/>
          </p:cNvCxnSpPr>
          <p:nvPr/>
        </p:nvCxnSpPr>
        <p:spPr>
          <a:xfrm flipV="1">
            <a:off x="3759087" y="3983499"/>
            <a:ext cx="618401" cy="1311899"/>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cxnSp>
        <p:nvCxnSpPr>
          <p:cNvPr id="55" name="Gerade Verbindung mit Pfeil 54">
            <a:extLst>
              <a:ext uri="{FF2B5EF4-FFF2-40B4-BE49-F238E27FC236}">
                <a16:creationId xmlns:a16="http://schemas.microsoft.com/office/drawing/2014/main" id="{651A1BA6-51CA-BEEB-A642-C3E30D1284E1}"/>
              </a:ext>
            </a:extLst>
          </p:cNvPr>
          <p:cNvCxnSpPr>
            <a:cxnSpLocks/>
            <a:stCxn id="52" idx="3"/>
            <a:endCxn id="43" idx="1"/>
          </p:cNvCxnSpPr>
          <p:nvPr/>
        </p:nvCxnSpPr>
        <p:spPr>
          <a:xfrm>
            <a:off x="3759087" y="5295398"/>
            <a:ext cx="641901" cy="0"/>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sp>
        <p:nvSpPr>
          <p:cNvPr id="7" name="Rechteck: abgerundete Ecken 6">
            <a:extLst>
              <a:ext uri="{FF2B5EF4-FFF2-40B4-BE49-F238E27FC236}">
                <a16:creationId xmlns:a16="http://schemas.microsoft.com/office/drawing/2014/main" id="{11314CCA-6C79-474B-B3AA-92B964868606}"/>
              </a:ext>
            </a:extLst>
          </p:cNvPr>
          <p:cNvSpPr/>
          <p:nvPr/>
        </p:nvSpPr>
        <p:spPr>
          <a:xfrm>
            <a:off x="599337" y="3774219"/>
            <a:ext cx="1319916"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Störend?</a:t>
            </a:r>
          </a:p>
        </p:txBody>
      </p:sp>
      <p:sp>
        <p:nvSpPr>
          <p:cNvPr id="11" name="Rechteck: abgerundete Ecken 10">
            <a:extLst>
              <a:ext uri="{FF2B5EF4-FFF2-40B4-BE49-F238E27FC236}">
                <a16:creationId xmlns:a16="http://schemas.microsoft.com/office/drawing/2014/main" id="{432C32BA-5C7D-479E-AD13-F783B102C767}"/>
              </a:ext>
            </a:extLst>
          </p:cNvPr>
          <p:cNvSpPr/>
          <p:nvPr/>
        </p:nvSpPr>
        <p:spPr>
          <a:xfrm>
            <a:off x="6527336" y="1421096"/>
            <a:ext cx="1296000"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Vermeidbar</a:t>
            </a:r>
          </a:p>
        </p:txBody>
      </p:sp>
      <p:sp>
        <p:nvSpPr>
          <p:cNvPr id="12" name="Rechteck: abgerundete Ecken 11">
            <a:extLst>
              <a:ext uri="{FF2B5EF4-FFF2-40B4-BE49-F238E27FC236}">
                <a16:creationId xmlns:a16="http://schemas.microsoft.com/office/drawing/2014/main" id="{9C423D54-E967-4030-914E-4EEFD53B151A}"/>
              </a:ext>
            </a:extLst>
          </p:cNvPr>
          <p:cNvSpPr/>
          <p:nvPr/>
        </p:nvSpPr>
        <p:spPr>
          <a:xfrm>
            <a:off x="4395169" y="1910501"/>
            <a:ext cx="1319916"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Nicht nützlich</a:t>
            </a:r>
          </a:p>
        </p:txBody>
      </p:sp>
      <p:sp>
        <p:nvSpPr>
          <p:cNvPr id="13" name="Rechteck: abgerundete Ecken 12">
            <a:extLst>
              <a:ext uri="{FF2B5EF4-FFF2-40B4-BE49-F238E27FC236}">
                <a16:creationId xmlns:a16="http://schemas.microsoft.com/office/drawing/2014/main" id="{93A1AF8E-2103-4A07-B5D8-0E5401CF9D4F}"/>
              </a:ext>
            </a:extLst>
          </p:cNvPr>
          <p:cNvSpPr/>
          <p:nvPr/>
        </p:nvSpPr>
        <p:spPr>
          <a:xfrm>
            <a:off x="4377488" y="3623499"/>
            <a:ext cx="1319916" cy="720000"/>
          </a:xfrm>
          <a:prstGeom prst="roundRect">
            <a:avLst/>
          </a:prstGeom>
          <a:solidFill>
            <a:srgbClr val="216DA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Nützlich</a:t>
            </a:r>
          </a:p>
        </p:txBody>
      </p:sp>
      <p:sp>
        <p:nvSpPr>
          <p:cNvPr id="14" name="Rechteck: abgerundete Ecken 13">
            <a:extLst>
              <a:ext uri="{FF2B5EF4-FFF2-40B4-BE49-F238E27FC236}">
                <a16:creationId xmlns:a16="http://schemas.microsoft.com/office/drawing/2014/main" id="{9A06E42E-F8B3-414D-AD47-2C0395215CD9}"/>
              </a:ext>
            </a:extLst>
          </p:cNvPr>
          <p:cNvSpPr/>
          <p:nvPr/>
        </p:nvSpPr>
        <p:spPr>
          <a:xfrm>
            <a:off x="6527336" y="2348880"/>
            <a:ext cx="1296000"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Nicht </a:t>
            </a:r>
            <a:r>
              <a:rPr lang="de-DE" sz="1600" dirty="0" err="1">
                <a:solidFill>
                  <a:srgbClr val="FFFFFF"/>
                </a:solidFill>
                <a:latin typeface="Arial"/>
              </a:rPr>
              <a:t>ver-meidbar</a:t>
            </a:r>
            <a:endParaRPr lang="de-DE" sz="1600" dirty="0">
              <a:solidFill>
                <a:srgbClr val="FFFFFF"/>
              </a:solidFill>
              <a:latin typeface="Arial"/>
            </a:endParaRPr>
          </a:p>
        </p:txBody>
      </p:sp>
      <p:sp>
        <p:nvSpPr>
          <p:cNvPr id="15" name="Rechteck: abgerundete Ecken 14">
            <a:extLst>
              <a:ext uri="{FF2B5EF4-FFF2-40B4-BE49-F238E27FC236}">
                <a16:creationId xmlns:a16="http://schemas.microsoft.com/office/drawing/2014/main" id="{CCF73530-1277-48A0-A8AC-E8EB77C7BF73}"/>
              </a:ext>
            </a:extLst>
          </p:cNvPr>
          <p:cNvSpPr/>
          <p:nvPr/>
        </p:nvSpPr>
        <p:spPr>
          <a:xfrm>
            <a:off x="8462664" y="1421096"/>
            <a:ext cx="1296000"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Abbauen</a:t>
            </a:r>
          </a:p>
        </p:txBody>
      </p:sp>
      <p:sp>
        <p:nvSpPr>
          <p:cNvPr id="16" name="Rechteck: abgerundete Ecken 15">
            <a:extLst>
              <a:ext uri="{FF2B5EF4-FFF2-40B4-BE49-F238E27FC236}">
                <a16:creationId xmlns:a16="http://schemas.microsoft.com/office/drawing/2014/main" id="{E6AB1D93-A647-4142-BAC5-573A4B8DDB72}"/>
              </a:ext>
            </a:extLst>
          </p:cNvPr>
          <p:cNvSpPr/>
          <p:nvPr/>
        </p:nvSpPr>
        <p:spPr>
          <a:xfrm>
            <a:off x="8472264" y="2349818"/>
            <a:ext cx="1296000"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err="1">
                <a:solidFill>
                  <a:srgbClr val="FFFFFF"/>
                </a:solidFill>
                <a:latin typeface="Arial"/>
              </a:rPr>
              <a:t>Kompen-sieren</a:t>
            </a:r>
            <a:endParaRPr lang="de-DE" sz="1600" dirty="0">
              <a:solidFill>
                <a:srgbClr val="FFFFFF"/>
              </a:solidFill>
              <a:latin typeface="Arial"/>
            </a:endParaRPr>
          </a:p>
        </p:txBody>
      </p:sp>
      <p:cxnSp>
        <p:nvCxnSpPr>
          <p:cNvPr id="18" name="Gerade Verbindung mit Pfeil 17">
            <a:extLst>
              <a:ext uri="{FF2B5EF4-FFF2-40B4-BE49-F238E27FC236}">
                <a16:creationId xmlns:a16="http://schemas.microsoft.com/office/drawing/2014/main" id="{D09A3337-2041-4889-A8B4-3FC04A05554D}"/>
              </a:ext>
            </a:extLst>
          </p:cNvPr>
          <p:cNvCxnSpPr>
            <a:cxnSpLocks/>
            <a:stCxn id="11" idx="3"/>
            <a:endCxn id="15" idx="1"/>
          </p:cNvCxnSpPr>
          <p:nvPr/>
        </p:nvCxnSpPr>
        <p:spPr>
          <a:xfrm>
            <a:off x="7823336" y="1781096"/>
            <a:ext cx="639328" cy="0"/>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a:extLst>
              <a:ext uri="{FF2B5EF4-FFF2-40B4-BE49-F238E27FC236}">
                <a16:creationId xmlns:a16="http://schemas.microsoft.com/office/drawing/2014/main" id="{453B6706-4734-46C8-9A3E-764547FD6159}"/>
              </a:ext>
            </a:extLst>
          </p:cNvPr>
          <p:cNvCxnSpPr>
            <a:cxnSpLocks/>
            <a:stCxn id="12" idx="3"/>
          </p:cNvCxnSpPr>
          <p:nvPr/>
        </p:nvCxnSpPr>
        <p:spPr>
          <a:xfrm flipV="1">
            <a:off x="5715085" y="1752034"/>
            <a:ext cx="812251" cy="518467"/>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cxnSp>
        <p:nvCxnSpPr>
          <p:cNvPr id="28" name="Gerade Verbindung mit Pfeil 27">
            <a:extLst>
              <a:ext uri="{FF2B5EF4-FFF2-40B4-BE49-F238E27FC236}">
                <a16:creationId xmlns:a16="http://schemas.microsoft.com/office/drawing/2014/main" id="{A7D15C6E-87EF-457C-975C-ABB9B109D8A9}"/>
              </a:ext>
            </a:extLst>
          </p:cNvPr>
          <p:cNvCxnSpPr>
            <a:cxnSpLocks/>
            <a:stCxn id="12" idx="3"/>
            <a:endCxn id="14" idx="1"/>
          </p:cNvCxnSpPr>
          <p:nvPr/>
        </p:nvCxnSpPr>
        <p:spPr>
          <a:xfrm>
            <a:off x="5715085" y="2270501"/>
            <a:ext cx="812251" cy="438379"/>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cxnSp>
        <p:nvCxnSpPr>
          <p:cNvPr id="38" name="Gerade Verbindung mit Pfeil 37">
            <a:extLst>
              <a:ext uri="{FF2B5EF4-FFF2-40B4-BE49-F238E27FC236}">
                <a16:creationId xmlns:a16="http://schemas.microsoft.com/office/drawing/2014/main" id="{FD7B465C-7C57-4550-B95C-250481DEF7D7}"/>
              </a:ext>
            </a:extLst>
          </p:cNvPr>
          <p:cNvCxnSpPr>
            <a:cxnSpLocks/>
            <a:stCxn id="7" idx="3"/>
            <a:endCxn id="49" idx="1"/>
          </p:cNvCxnSpPr>
          <p:nvPr/>
        </p:nvCxnSpPr>
        <p:spPr>
          <a:xfrm flipV="1">
            <a:off x="1919253" y="2995318"/>
            <a:ext cx="527671" cy="1138901"/>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0" name="Gerade Verbindung mit Pfeil 39">
            <a:extLst>
              <a:ext uri="{FF2B5EF4-FFF2-40B4-BE49-F238E27FC236}">
                <a16:creationId xmlns:a16="http://schemas.microsoft.com/office/drawing/2014/main" id="{C71322E2-4E4E-43A3-909E-AD3AEA992F1F}"/>
              </a:ext>
            </a:extLst>
          </p:cNvPr>
          <p:cNvCxnSpPr>
            <a:cxnSpLocks/>
            <a:stCxn id="49" idx="3"/>
            <a:endCxn id="13" idx="1"/>
          </p:cNvCxnSpPr>
          <p:nvPr/>
        </p:nvCxnSpPr>
        <p:spPr>
          <a:xfrm>
            <a:off x="3766840" y="2995318"/>
            <a:ext cx="610648" cy="988181"/>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Gerade Verbindung mit Pfeil 35">
            <a:extLst>
              <a:ext uri="{FF2B5EF4-FFF2-40B4-BE49-F238E27FC236}">
                <a16:creationId xmlns:a16="http://schemas.microsoft.com/office/drawing/2014/main" id="{E5144A31-922F-4AB4-891A-0751A8F12288}"/>
              </a:ext>
            </a:extLst>
          </p:cNvPr>
          <p:cNvCxnSpPr>
            <a:cxnSpLocks/>
          </p:cNvCxnSpPr>
          <p:nvPr/>
        </p:nvCxnSpPr>
        <p:spPr>
          <a:xfrm>
            <a:off x="7696200" y="3518180"/>
            <a:ext cx="779341" cy="465319"/>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cxnSp>
        <p:nvCxnSpPr>
          <p:cNvPr id="37" name="Gerade Verbindung mit Pfeil 36">
            <a:extLst>
              <a:ext uri="{FF2B5EF4-FFF2-40B4-BE49-F238E27FC236}">
                <a16:creationId xmlns:a16="http://schemas.microsoft.com/office/drawing/2014/main" id="{BFDACA31-77AE-4FBE-A8D3-A22AA4AF19BC}"/>
              </a:ext>
            </a:extLst>
          </p:cNvPr>
          <p:cNvCxnSpPr>
            <a:cxnSpLocks/>
            <a:endCxn id="41" idx="1"/>
          </p:cNvCxnSpPr>
          <p:nvPr/>
        </p:nvCxnSpPr>
        <p:spPr>
          <a:xfrm flipV="1">
            <a:off x="7696200" y="3978563"/>
            <a:ext cx="785962" cy="618837"/>
          </a:xfrm>
          <a:prstGeom prst="straightConnector1">
            <a:avLst/>
          </a:prstGeom>
          <a:ln w="28575">
            <a:solidFill>
              <a:srgbClr val="216DAF"/>
            </a:solidFill>
            <a:tailEnd type="triangle"/>
          </a:ln>
        </p:spPr>
        <p:style>
          <a:lnRef idx="1">
            <a:schemeClr val="accent1"/>
          </a:lnRef>
          <a:fillRef idx="0">
            <a:schemeClr val="accent1"/>
          </a:fillRef>
          <a:effectRef idx="0">
            <a:schemeClr val="accent1"/>
          </a:effectRef>
          <a:fontRef idx="minor">
            <a:schemeClr val="tx1"/>
          </a:fontRef>
        </p:style>
      </p:cxnSp>
      <p:sp>
        <p:nvSpPr>
          <p:cNvPr id="41" name="Rechteck: abgerundete Ecken 40">
            <a:extLst>
              <a:ext uri="{FF2B5EF4-FFF2-40B4-BE49-F238E27FC236}">
                <a16:creationId xmlns:a16="http://schemas.microsoft.com/office/drawing/2014/main" id="{BB3561BC-1F8F-4C7B-B316-AD3C1CCF91F3}"/>
              </a:ext>
            </a:extLst>
          </p:cNvPr>
          <p:cNvSpPr/>
          <p:nvPr/>
        </p:nvSpPr>
        <p:spPr>
          <a:xfrm>
            <a:off x="8482162" y="3618563"/>
            <a:ext cx="1296000" cy="72000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Produktiv gestalten</a:t>
            </a:r>
          </a:p>
        </p:txBody>
      </p:sp>
      <p:cxnSp>
        <p:nvCxnSpPr>
          <p:cNvPr id="39" name="Gerade Verbindung mit Pfeil 38">
            <a:extLst>
              <a:ext uri="{FF2B5EF4-FFF2-40B4-BE49-F238E27FC236}">
                <a16:creationId xmlns:a16="http://schemas.microsoft.com/office/drawing/2014/main" id="{28F54419-FF25-D246-F463-6B0297B4AC86}"/>
              </a:ext>
            </a:extLst>
          </p:cNvPr>
          <p:cNvCxnSpPr>
            <a:cxnSpLocks/>
            <a:endCxn id="16" idx="1"/>
          </p:cNvCxnSpPr>
          <p:nvPr/>
        </p:nvCxnSpPr>
        <p:spPr>
          <a:xfrm flipV="1">
            <a:off x="7823336" y="2709818"/>
            <a:ext cx="648928" cy="9362"/>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sp>
        <p:nvSpPr>
          <p:cNvPr id="44" name="Datumsplatzhalter 3">
            <a:extLst>
              <a:ext uri="{FF2B5EF4-FFF2-40B4-BE49-F238E27FC236}">
                <a16:creationId xmlns:a16="http://schemas.microsoft.com/office/drawing/2014/main" id="{4B27140D-D536-7149-73A9-B5FCE2FD5234}"/>
              </a:ext>
            </a:extLst>
          </p:cNvPr>
          <p:cNvSpPr>
            <a:spLocks noGrp="1"/>
          </p:cNvSpPr>
          <p:nvPr>
            <p:ph type="dt" sz="half" idx="10"/>
          </p:nvPr>
        </p:nvSpPr>
        <p:spPr/>
        <p:txBody>
          <a:bodyPr/>
          <a:lstStyle/>
          <a:p>
            <a:fld id="{DAF685D8-4D19-4C36-90AF-649C0556C7DC}" type="datetime1">
              <a:rPr lang="de-DE" smtClean="0"/>
              <a:t>12.10.22</a:t>
            </a:fld>
            <a:endParaRPr lang="de-DE" dirty="0"/>
          </a:p>
        </p:txBody>
      </p:sp>
      <p:sp>
        <p:nvSpPr>
          <p:cNvPr id="45" name="Foliennummernplatzhalter 5">
            <a:extLst>
              <a:ext uri="{FF2B5EF4-FFF2-40B4-BE49-F238E27FC236}">
                <a16:creationId xmlns:a16="http://schemas.microsoft.com/office/drawing/2014/main" id="{32CF58F1-8ED3-793E-C301-62C4B7D5C64F}"/>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24</a:t>
            </a:fld>
            <a:endParaRPr lang="de-DE"/>
          </a:p>
        </p:txBody>
      </p:sp>
      <p:sp>
        <p:nvSpPr>
          <p:cNvPr id="51" name="Rechteck: abgerundete Ecken 7">
            <a:extLst>
              <a:ext uri="{FF2B5EF4-FFF2-40B4-BE49-F238E27FC236}">
                <a16:creationId xmlns:a16="http://schemas.microsoft.com/office/drawing/2014/main" id="{A547A40A-020C-2EFD-01E5-7462ED38C016}"/>
              </a:ext>
            </a:extLst>
          </p:cNvPr>
          <p:cNvSpPr/>
          <p:nvPr/>
        </p:nvSpPr>
        <p:spPr>
          <a:xfrm>
            <a:off x="8482162" y="4928961"/>
            <a:ext cx="1296000" cy="726437"/>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Belassen</a:t>
            </a:r>
          </a:p>
        </p:txBody>
      </p:sp>
      <p:cxnSp>
        <p:nvCxnSpPr>
          <p:cNvPr id="53" name="Gerade Verbindung mit Pfeil 52">
            <a:extLst>
              <a:ext uri="{FF2B5EF4-FFF2-40B4-BE49-F238E27FC236}">
                <a16:creationId xmlns:a16="http://schemas.microsoft.com/office/drawing/2014/main" id="{AF4E0962-C3B4-9137-C3AF-49522141D1B7}"/>
              </a:ext>
            </a:extLst>
          </p:cNvPr>
          <p:cNvCxnSpPr>
            <a:cxnSpLocks/>
            <a:stCxn id="43" idx="3"/>
            <a:endCxn id="51" idx="1"/>
          </p:cNvCxnSpPr>
          <p:nvPr/>
        </p:nvCxnSpPr>
        <p:spPr>
          <a:xfrm flipV="1">
            <a:off x="5720904" y="5292180"/>
            <a:ext cx="2761258" cy="3218"/>
          </a:xfrm>
          <a:prstGeom prst="straightConnector1">
            <a:avLst/>
          </a:prstGeom>
          <a:ln w="28575">
            <a:solidFill>
              <a:srgbClr val="FAFAFA"/>
            </a:solidFill>
            <a:tailEnd type="triangle"/>
          </a:ln>
        </p:spPr>
        <p:style>
          <a:lnRef idx="1">
            <a:schemeClr val="accent1"/>
          </a:lnRef>
          <a:fillRef idx="0">
            <a:schemeClr val="accent1"/>
          </a:fillRef>
          <a:effectRef idx="0">
            <a:schemeClr val="accent1"/>
          </a:effectRef>
          <a:fontRef idx="minor">
            <a:schemeClr val="tx1"/>
          </a:fontRef>
        </p:style>
      </p:cxnSp>
      <p:sp>
        <p:nvSpPr>
          <p:cNvPr id="52" name="Rechteck: abgerundete Ecken 8">
            <a:extLst>
              <a:ext uri="{FF2B5EF4-FFF2-40B4-BE49-F238E27FC236}">
                <a16:creationId xmlns:a16="http://schemas.microsoft.com/office/drawing/2014/main" id="{447A3EF2-9844-0691-B147-6C77A223A235}"/>
              </a:ext>
            </a:extLst>
          </p:cNvPr>
          <p:cNvSpPr/>
          <p:nvPr/>
        </p:nvSpPr>
        <p:spPr>
          <a:xfrm>
            <a:off x="2439171" y="4935398"/>
            <a:ext cx="1319916"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Nein</a:t>
            </a:r>
          </a:p>
        </p:txBody>
      </p:sp>
      <p:sp>
        <p:nvSpPr>
          <p:cNvPr id="46" name="Rechteck: abgerundete Ecken 10">
            <a:extLst>
              <a:ext uri="{FF2B5EF4-FFF2-40B4-BE49-F238E27FC236}">
                <a16:creationId xmlns:a16="http://schemas.microsoft.com/office/drawing/2014/main" id="{29731FC1-621F-F373-FEC4-C4CF0A3E9876}"/>
              </a:ext>
            </a:extLst>
          </p:cNvPr>
          <p:cNvSpPr/>
          <p:nvPr/>
        </p:nvSpPr>
        <p:spPr>
          <a:xfrm>
            <a:off x="6527336" y="3231440"/>
            <a:ext cx="1296000"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Vermeidbar</a:t>
            </a:r>
          </a:p>
        </p:txBody>
      </p:sp>
      <p:sp>
        <p:nvSpPr>
          <p:cNvPr id="47" name="Rechteck: abgerundete Ecken 13">
            <a:extLst>
              <a:ext uri="{FF2B5EF4-FFF2-40B4-BE49-F238E27FC236}">
                <a16:creationId xmlns:a16="http://schemas.microsoft.com/office/drawing/2014/main" id="{63C4B978-DA7A-E73A-493B-5294DBD87473}"/>
              </a:ext>
            </a:extLst>
          </p:cNvPr>
          <p:cNvSpPr/>
          <p:nvPr/>
        </p:nvSpPr>
        <p:spPr>
          <a:xfrm>
            <a:off x="6539232" y="4115656"/>
            <a:ext cx="1296000" cy="720000"/>
          </a:xfrm>
          <a:prstGeom prst="roundRect">
            <a:avLst/>
          </a:prstGeom>
          <a:solidFill>
            <a:srgbClr val="216DA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Nicht </a:t>
            </a:r>
            <a:r>
              <a:rPr lang="de-DE" sz="1600" dirty="0" err="1">
                <a:solidFill>
                  <a:srgbClr val="FFFFFF"/>
                </a:solidFill>
                <a:latin typeface="Arial"/>
              </a:rPr>
              <a:t>ver-meidbar</a:t>
            </a:r>
            <a:endParaRPr lang="de-DE" sz="1600" dirty="0">
              <a:solidFill>
                <a:srgbClr val="FFFFFF"/>
              </a:solidFill>
              <a:latin typeface="Arial"/>
            </a:endParaRPr>
          </a:p>
        </p:txBody>
      </p:sp>
      <p:sp>
        <p:nvSpPr>
          <p:cNvPr id="43" name="Rechteck: abgerundete Ecken 12">
            <a:extLst>
              <a:ext uri="{FF2B5EF4-FFF2-40B4-BE49-F238E27FC236}">
                <a16:creationId xmlns:a16="http://schemas.microsoft.com/office/drawing/2014/main" id="{D08D718F-75BB-1303-3739-6E9FE96AB2C2}"/>
              </a:ext>
            </a:extLst>
          </p:cNvPr>
          <p:cNvSpPr/>
          <p:nvPr/>
        </p:nvSpPr>
        <p:spPr>
          <a:xfrm>
            <a:off x="4400988" y="4935398"/>
            <a:ext cx="1319916" cy="720000"/>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Nicht nützlich</a:t>
            </a:r>
          </a:p>
        </p:txBody>
      </p:sp>
      <p:sp>
        <p:nvSpPr>
          <p:cNvPr id="49" name="Rechteck: abgerundete Ecken 12">
            <a:extLst>
              <a:ext uri="{FF2B5EF4-FFF2-40B4-BE49-F238E27FC236}">
                <a16:creationId xmlns:a16="http://schemas.microsoft.com/office/drawing/2014/main" id="{1B95B0F8-6391-F9DB-875A-D8DD4E2A2B65}"/>
              </a:ext>
            </a:extLst>
          </p:cNvPr>
          <p:cNvSpPr/>
          <p:nvPr/>
        </p:nvSpPr>
        <p:spPr>
          <a:xfrm>
            <a:off x="2446924" y="2635318"/>
            <a:ext cx="1319916"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Ja</a:t>
            </a:r>
          </a:p>
        </p:txBody>
      </p:sp>
      <p:sp>
        <p:nvSpPr>
          <p:cNvPr id="48" name="Titel 1">
            <a:extLst>
              <a:ext uri="{FF2B5EF4-FFF2-40B4-BE49-F238E27FC236}">
                <a16:creationId xmlns:a16="http://schemas.microsoft.com/office/drawing/2014/main" id="{7CE4E364-A8DE-6A17-781C-479CC44D50FB}"/>
              </a:ext>
            </a:extLst>
          </p:cNvPr>
          <p:cNvSpPr txBox="1">
            <a:spLocks/>
          </p:cNvSpPr>
          <p:nvPr/>
        </p:nvSpPr>
        <p:spPr>
          <a:xfrm>
            <a:off x="318228" y="543612"/>
            <a:ext cx="11614130" cy="7492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de-DE" sz="3800" b="0" i="0" u="none" strike="noStrike" kern="1200" cap="none" spc="0" normalizeH="0" baseline="0" noProof="0" dirty="0">
                <a:ln>
                  <a:noFill/>
                </a:ln>
                <a:solidFill>
                  <a:srgbClr val="216DAF"/>
                </a:solidFill>
                <a:effectLst/>
                <a:uLnTx/>
                <a:uFillTx/>
                <a:latin typeface="Calibri Light" panose="020F0302020204030204"/>
                <a:ea typeface="+mj-ea"/>
                <a:cs typeface="+mj-cs"/>
              </a:rPr>
              <a:t>Ampeldarstellung für das Unterbrechungsbeispiel Sterbebegleitung</a:t>
            </a:r>
            <a:endParaRPr lang="de-DE" sz="3800" dirty="0">
              <a:solidFill>
                <a:srgbClr val="216DAF"/>
              </a:solidFill>
              <a:latin typeface="Calibri Light" panose="020F0302020204030204"/>
            </a:endParaRPr>
          </a:p>
        </p:txBody>
      </p:sp>
    </p:spTree>
    <p:extLst>
      <p:ext uri="{BB962C8B-B14F-4D97-AF65-F5344CB8AC3E}">
        <p14:creationId xmlns:p14="http://schemas.microsoft.com/office/powerpoint/2010/main" val="4072347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02F72D-1907-4CDE-92DD-6CBD0FE0E6DB}"/>
              </a:ext>
            </a:extLst>
          </p:cNvPr>
          <p:cNvSpPr>
            <a:spLocks noGrp="1"/>
          </p:cNvSpPr>
          <p:nvPr>
            <p:ph type="title"/>
          </p:nvPr>
        </p:nvSpPr>
        <p:spPr/>
        <p:txBody>
          <a:bodyPr>
            <a:normAutofit/>
          </a:bodyPr>
          <a:lstStyle/>
          <a:p>
            <a:r>
              <a:rPr lang="de-DE" sz="3800" dirty="0">
                <a:solidFill>
                  <a:srgbClr val="216DAF"/>
                </a:solidFill>
              </a:rPr>
              <a:t>Agenda</a:t>
            </a:r>
          </a:p>
        </p:txBody>
      </p:sp>
      <p:sp>
        <p:nvSpPr>
          <p:cNvPr id="4" name="Datumsplatzhalter 3">
            <a:extLst>
              <a:ext uri="{FF2B5EF4-FFF2-40B4-BE49-F238E27FC236}">
                <a16:creationId xmlns:a16="http://schemas.microsoft.com/office/drawing/2014/main" id="{31A01CA8-6AD8-420C-A5D2-6B64F1C77E4D}"/>
              </a:ext>
            </a:extLst>
          </p:cNvPr>
          <p:cNvSpPr>
            <a:spLocks noGrp="1"/>
          </p:cNvSpPr>
          <p:nvPr>
            <p:ph type="dt" sz="half" idx="10"/>
          </p:nvPr>
        </p:nvSpPr>
        <p:spPr/>
        <p:txBody>
          <a:bodyPr/>
          <a:lstStyle/>
          <a:p>
            <a:fld id="{DAF685D8-4D19-4C36-90AF-649C0556C7DC}" type="datetime1">
              <a:rPr lang="de-DE" smtClean="0"/>
              <a:t>12.10.22</a:t>
            </a:fld>
            <a:endParaRPr lang="de-DE"/>
          </a:p>
        </p:txBody>
      </p:sp>
      <p:sp>
        <p:nvSpPr>
          <p:cNvPr id="6" name="Foliennummernplatzhalter 5">
            <a:extLst>
              <a:ext uri="{FF2B5EF4-FFF2-40B4-BE49-F238E27FC236}">
                <a16:creationId xmlns:a16="http://schemas.microsoft.com/office/drawing/2014/main" id="{D2714C7B-C033-4983-BF64-F075DE0FD179}"/>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25</a:t>
            </a:fld>
            <a:endParaRPr lang="de-DE"/>
          </a:p>
        </p:txBody>
      </p:sp>
      <p:sp>
        <p:nvSpPr>
          <p:cNvPr id="46" name="Textfeld 45">
            <a:extLst>
              <a:ext uri="{FF2B5EF4-FFF2-40B4-BE49-F238E27FC236}">
                <a16:creationId xmlns:a16="http://schemas.microsoft.com/office/drawing/2014/main" id="{D6D191D1-E5F3-40E9-8B92-A200BF30C990}"/>
              </a:ext>
            </a:extLst>
          </p:cNvPr>
          <p:cNvSpPr txBox="1"/>
          <p:nvPr/>
        </p:nvSpPr>
        <p:spPr>
          <a:xfrm rot="19795277">
            <a:off x="4434492" y="2362479"/>
            <a:ext cx="4609946" cy="461665"/>
          </a:xfrm>
          <a:prstGeom prst="rect">
            <a:avLst/>
          </a:prstGeom>
          <a:noFill/>
        </p:spPr>
        <p:txBody>
          <a:bodyPr wrap="square" rtlCol="0">
            <a:spAutoFit/>
          </a:bodyPr>
          <a:lstStyle/>
          <a:p>
            <a:r>
              <a:rPr lang="de-DE" sz="2400" dirty="0"/>
              <a:t>3. Unterbrechungsmanagement</a:t>
            </a:r>
          </a:p>
        </p:txBody>
      </p:sp>
      <p:cxnSp>
        <p:nvCxnSpPr>
          <p:cNvPr id="47" name="Gerader Verbinder 46">
            <a:extLst>
              <a:ext uri="{FF2B5EF4-FFF2-40B4-BE49-F238E27FC236}">
                <a16:creationId xmlns:a16="http://schemas.microsoft.com/office/drawing/2014/main" id="{35E7D22E-826D-43E1-A2CA-153CF07058A2}"/>
              </a:ext>
            </a:extLst>
          </p:cNvPr>
          <p:cNvCxnSpPr>
            <a:cxnSpLocks/>
          </p:cNvCxnSpPr>
          <p:nvPr/>
        </p:nvCxnSpPr>
        <p:spPr>
          <a:xfrm flipV="1">
            <a:off x="476047" y="4107303"/>
            <a:ext cx="9506153" cy="27850"/>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9" name="Flussdiagramm: Verbinder 48">
            <a:extLst>
              <a:ext uri="{FF2B5EF4-FFF2-40B4-BE49-F238E27FC236}">
                <a16:creationId xmlns:a16="http://schemas.microsoft.com/office/drawing/2014/main" id="{F8934D2D-B5AE-4FBA-A540-724231F4B945}"/>
              </a:ext>
            </a:extLst>
          </p:cNvPr>
          <p:cNvSpPr/>
          <p:nvPr/>
        </p:nvSpPr>
        <p:spPr>
          <a:xfrm rot="1397">
            <a:off x="8449521" y="3954923"/>
            <a:ext cx="322158" cy="320762"/>
          </a:xfrm>
          <a:prstGeom prst="flowChartConnector">
            <a:avLst/>
          </a:prstGeom>
          <a:solidFill>
            <a:schemeClr val="bg1"/>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a:extLst>
              <a:ext uri="{FF2B5EF4-FFF2-40B4-BE49-F238E27FC236}">
                <a16:creationId xmlns:a16="http://schemas.microsoft.com/office/drawing/2014/main" id="{D66315E5-5FFD-4162-8D24-54D92A5640BF}"/>
              </a:ext>
            </a:extLst>
          </p:cNvPr>
          <p:cNvSpPr txBox="1"/>
          <p:nvPr/>
        </p:nvSpPr>
        <p:spPr>
          <a:xfrm rot="19833132">
            <a:off x="8184725" y="2566381"/>
            <a:ext cx="3805087" cy="461665"/>
          </a:xfrm>
          <a:prstGeom prst="rect">
            <a:avLst/>
          </a:prstGeom>
          <a:noFill/>
        </p:spPr>
        <p:txBody>
          <a:bodyPr wrap="square" rtlCol="0">
            <a:spAutoFit/>
          </a:bodyPr>
          <a:lstStyle/>
          <a:p>
            <a:r>
              <a:rPr lang="de-DE" sz="2400" dirty="0"/>
              <a:t>5. Abschluss &amp; Fragerunde</a:t>
            </a:r>
          </a:p>
        </p:txBody>
      </p:sp>
      <p:sp>
        <p:nvSpPr>
          <p:cNvPr id="51" name="Flussdiagramm: Verbinder 50">
            <a:extLst>
              <a:ext uri="{FF2B5EF4-FFF2-40B4-BE49-F238E27FC236}">
                <a16:creationId xmlns:a16="http://schemas.microsoft.com/office/drawing/2014/main" id="{FC7219B3-00DD-4262-A4F2-CAE41173DFD3}"/>
              </a:ext>
            </a:extLst>
          </p:cNvPr>
          <p:cNvSpPr/>
          <p:nvPr/>
        </p:nvSpPr>
        <p:spPr>
          <a:xfrm rot="1397">
            <a:off x="6603438" y="3946922"/>
            <a:ext cx="322158" cy="320762"/>
          </a:xfrm>
          <a:prstGeom prst="flowChartConnector">
            <a:avLst/>
          </a:prstGeom>
          <a:solidFill>
            <a:srgbClr val="216DA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Flussdiagramm: Verbinder 51">
            <a:extLst>
              <a:ext uri="{FF2B5EF4-FFF2-40B4-BE49-F238E27FC236}">
                <a16:creationId xmlns:a16="http://schemas.microsoft.com/office/drawing/2014/main" id="{8D88CF9A-F4BE-4DE3-A538-5DB428DF14F1}"/>
              </a:ext>
            </a:extLst>
          </p:cNvPr>
          <p:cNvSpPr/>
          <p:nvPr/>
        </p:nvSpPr>
        <p:spPr>
          <a:xfrm rot="1397">
            <a:off x="1397671" y="3958675"/>
            <a:ext cx="322158" cy="320762"/>
          </a:xfrm>
          <a:prstGeom prst="flowChartConnector">
            <a:avLst/>
          </a:prstGeom>
          <a:solidFill>
            <a:schemeClr val="bg1"/>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a:extLst>
              <a:ext uri="{FF2B5EF4-FFF2-40B4-BE49-F238E27FC236}">
                <a16:creationId xmlns:a16="http://schemas.microsoft.com/office/drawing/2014/main" id="{FA319211-A6FE-4229-BD78-0259EE36C704}"/>
              </a:ext>
            </a:extLst>
          </p:cNvPr>
          <p:cNvSpPr txBox="1"/>
          <p:nvPr/>
        </p:nvSpPr>
        <p:spPr>
          <a:xfrm rot="19790989">
            <a:off x="6189855" y="2140347"/>
            <a:ext cx="5575405" cy="461665"/>
          </a:xfrm>
          <a:prstGeom prst="rect">
            <a:avLst/>
          </a:prstGeom>
          <a:noFill/>
        </p:spPr>
        <p:txBody>
          <a:bodyPr wrap="square" rtlCol="0">
            <a:spAutoFit/>
          </a:bodyPr>
          <a:lstStyle>
            <a:defPPr>
              <a:defRPr lang="de-DE"/>
            </a:defPPr>
            <a:lvl1pPr>
              <a:defRPr sz="2400">
                <a:solidFill>
                  <a:schemeClr val="accent1"/>
                </a:solidFill>
              </a:defRPr>
            </a:lvl1pPr>
          </a:lstStyle>
          <a:p>
            <a:r>
              <a:rPr lang="de-DE" dirty="0">
                <a:solidFill>
                  <a:srgbClr val="216DAF"/>
                </a:solidFill>
              </a:rPr>
              <a:t>4. Ergebnisse &amp; Gestaltungsmaßnahmen</a:t>
            </a:r>
          </a:p>
        </p:txBody>
      </p:sp>
      <p:sp>
        <p:nvSpPr>
          <p:cNvPr id="14" name="Flussdiagramm: Verbinder 13">
            <a:extLst>
              <a:ext uri="{FF2B5EF4-FFF2-40B4-BE49-F238E27FC236}">
                <a16:creationId xmlns:a16="http://schemas.microsoft.com/office/drawing/2014/main" id="{D780433C-E7FB-429E-8569-E8EF9EACB3D6}"/>
              </a:ext>
            </a:extLst>
          </p:cNvPr>
          <p:cNvSpPr/>
          <p:nvPr/>
        </p:nvSpPr>
        <p:spPr>
          <a:xfrm rot="1397">
            <a:off x="4770833" y="3954924"/>
            <a:ext cx="322158" cy="320762"/>
          </a:xfrm>
          <a:prstGeom prst="flowChartConnector">
            <a:avLst/>
          </a:prstGeom>
          <a:solidFill>
            <a:schemeClr val="bg1"/>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00762620-44DC-4A4F-8E5A-868A5C652AD5}"/>
              </a:ext>
            </a:extLst>
          </p:cNvPr>
          <p:cNvSpPr txBox="1"/>
          <p:nvPr/>
        </p:nvSpPr>
        <p:spPr>
          <a:xfrm rot="19852653">
            <a:off x="1130923" y="2532941"/>
            <a:ext cx="4004579" cy="461665"/>
          </a:xfrm>
          <a:prstGeom prst="rect">
            <a:avLst/>
          </a:prstGeom>
          <a:noFill/>
        </p:spPr>
        <p:txBody>
          <a:bodyPr wrap="square" rtlCol="0">
            <a:spAutoFit/>
          </a:bodyPr>
          <a:lstStyle>
            <a:defPPr>
              <a:defRPr lang="de-DE"/>
            </a:defPPr>
            <a:lvl1pPr>
              <a:defRPr sz="2400">
                <a:solidFill>
                  <a:schemeClr val="accent1"/>
                </a:solidFill>
              </a:defRPr>
            </a:lvl1pPr>
          </a:lstStyle>
          <a:p>
            <a:r>
              <a:rPr lang="de-DE" dirty="0">
                <a:solidFill>
                  <a:schemeClr val="tx1"/>
                </a:solidFill>
              </a:rPr>
              <a:t>1. Begrüßung und Einführung</a:t>
            </a:r>
          </a:p>
        </p:txBody>
      </p:sp>
      <p:sp>
        <p:nvSpPr>
          <p:cNvPr id="19" name="Flussdiagramm: Verbinder 51">
            <a:extLst>
              <a:ext uri="{FF2B5EF4-FFF2-40B4-BE49-F238E27FC236}">
                <a16:creationId xmlns:a16="http://schemas.microsoft.com/office/drawing/2014/main" id="{98550C5E-88FA-36FC-94D2-39B860517360}"/>
              </a:ext>
            </a:extLst>
          </p:cNvPr>
          <p:cNvSpPr/>
          <p:nvPr/>
        </p:nvSpPr>
        <p:spPr>
          <a:xfrm rot="1397">
            <a:off x="3017734" y="3974772"/>
            <a:ext cx="322158" cy="320762"/>
          </a:xfrm>
          <a:prstGeom prst="flowChartConnector">
            <a:avLst/>
          </a:prstGeom>
          <a:solidFill>
            <a:schemeClr val="bg1"/>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Textfeld 19">
            <a:extLst>
              <a:ext uri="{FF2B5EF4-FFF2-40B4-BE49-F238E27FC236}">
                <a16:creationId xmlns:a16="http://schemas.microsoft.com/office/drawing/2014/main" id="{F2C43B03-4480-752C-A924-AC9EBB7A6726}"/>
              </a:ext>
            </a:extLst>
          </p:cNvPr>
          <p:cNvSpPr txBox="1"/>
          <p:nvPr/>
        </p:nvSpPr>
        <p:spPr>
          <a:xfrm rot="19852653">
            <a:off x="2765580" y="2548052"/>
            <a:ext cx="4004579" cy="461665"/>
          </a:xfrm>
          <a:prstGeom prst="rect">
            <a:avLst/>
          </a:prstGeom>
          <a:noFill/>
        </p:spPr>
        <p:txBody>
          <a:bodyPr wrap="square" rtlCol="0">
            <a:spAutoFit/>
          </a:bodyPr>
          <a:lstStyle>
            <a:defPPr>
              <a:defRPr lang="de-DE"/>
            </a:defPPr>
            <a:lvl1pPr>
              <a:defRPr sz="2400"/>
            </a:lvl1pPr>
          </a:lstStyle>
          <a:p>
            <a:r>
              <a:rPr lang="de-DE" dirty="0"/>
              <a:t>2. Rückblick</a:t>
            </a:r>
          </a:p>
        </p:txBody>
      </p:sp>
      <p:pic>
        <p:nvPicPr>
          <p:cNvPr id="18" name="Grafik 3">
            <a:extLst>
              <a:ext uri="{FF2B5EF4-FFF2-40B4-BE49-F238E27FC236}">
                <a16:creationId xmlns:a16="http://schemas.microsoft.com/office/drawing/2014/main" id="{501F9F2E-C98F-769A-C468-A58599C36A99}"/>
              </a:ext>
            </a:extLst>
          </p:cNvPr>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t="15320"/>
          <a:stretch/>
        </p:blipFill>
        <p:spPr bwMode="auto">
          <a:xfrm>
            <a:off x="7427937" y="5673405"/>
            <a:ext cx="4764063"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47007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FC551480-12D2-45D1-9424-B925177E1746}"/>
              </a:ext>
            </a:extLst>
          </p:cNvPr>
          <p:cNvSpPr/>
          <p:nvPr/>
        </p:nvSpPr>
        <p:spPr>
          <a:xfrm>
            <a:off x="1585609" y="1147864"/>
            <a:ext cx="8657617" cy="4649821"/>
          </a:xfrm>
          <a:prstGeom prst="rect">
            <a:avLst/>
          </a:prstGeom>
          <a:solidFill>
            <a:srgbClr val="216D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DIES IST EIN PLATZHALTER</a:t>
            </a:r>
          </a:p>
          <a:p>
            <a:pPr algn="ctr"/>
            <a:endParaRPr lang="de-DE" dirty="0"/>
          </a:p>
          <a:p>
            <a:pPr algn="ctr"/>
            <a:r>
              <a:rPr lang="de-DE" dirty="0"/>
              <a:t>Fügen Sie hier Folien mit kurzen Beschreibungen der in den Unterbrechungstagebüchern zusammengetragenen Unterbrechungsbeispiele ein. Berücksichtigen Sie möglichst sowohl störende als auch produktive Unterbrechungen, da diese Gestaltungspotenzial bieten. </a:t>
            </a:r>
          </a:p>
        </p:txBody>
      </p:sp>
      <p:sp>
        <p:nvSpPr>
          <p:cNvPr id="5" name="Datumsplatzhalter 3">
            <a:extLst>
              <a:ext uri="{FF2B5EF4-FFF2-40B4-BE49-F238E27FC236}">
                <a16:creationId xmlns:a16="http://schemas.microsoft.com/office/drawing/2014/main" id="{2EC19816-32BA-D0AE-19A3-F113F48F1172}"/>
              </a:ext>
            </a:extLst>
          </p:cNvPr>
          <p:cNvSpPr>
            <a:spLocks noGrp="1"/>
          </p:cNvSpPr>
          <p:nvPr>
            <p:ph type="dt" sz="half" idx="10"/>
          </p:nvPr>
        </p:nvSpPr>
        <p:spPr>
          <a:xfrm>
            <a:off x="347030" y="6360048"/>
            <a:ext cx="2153893" cy="365124"/>
          </a:xfrm>
        </p:spPr>
        <p:txBody>
          <a:bodyPr/>
          <a:lstStyle/>
          <a:p>
            <a:fld id="{DAF685D8-4D19-4C36-90AF-649C0556C7DC}" type="datetime1">
              <a:rPr lang="de-DE" smtClean="0"/>
              <a:t>12.10.22</a:t>
            </a:fld>
            <a:endParaRPr lang="de-DE"/>
          </a:p>
        </p:txBody>
      </p:sp>
      <p:sp>
        <p:nvSpPr>
          <p:cNvPr id="6" name="Foliennummernplatzhalter 5">
            <a:extLst>
              <a:ext uri="{FF2B5EF4-FFF2-40B4-BE49-F238E27FC236}">
                <a16:creationId xmlns:a16="http://schemas.microsoft.com/office/drawing/2014/main" id="{0A6C0143-2091-2075-AB6C-DE69DFFF9345}"/>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26</a:t>
            </a:fld>
            <a:endParaRPr lang="de-DE"/>
          </a:p>
        </p:txBody>
      </p:sp>
    </p:spTree>
    <p:extLst>
      <p:ext uri="{BB962C8B-B14F-4D97-AF65-F5344CB8AC3E}">
        <p14:creationId xmlns:p14="http://schemas.microsoft.com/office/powerpoint/2010/main" val="27679570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5" name="Gerade Verbindung mit Pfeil 54">
            <a:extLst>
              <a:ext uri="{FF2B5EF4-FFF2-40B4-BE49-F238E27FC236}">
                <a16:creationId xmlns:a16="http://schemas.microsoft.com/office/drawing/2014/main" id="{651A1BA6-51CA-BEEB-A642-C3E30D1284E1}"/>
              </a:ext>
            </a:extLst>
          </p:cNvPr>
          <p:cNvCxnSpPr>
            <a:cxnSpLocks/>
            <a:stCxn id="52" idx="3"/>
            <a:endCxn id="43" idx="1"/>
          </p:cNvCxnSpPr>
          <p:nvPr/>
        </p:nvCxnSpPr>
        <p:spPr>
          <a:xfrm>
            <a:off x="3759087" y="5295398"/>
            <a:ext cx="641901" cy="0"/>
          </a:xfrm>
          <a:prstGeom prst="straightConnector1">
            <a:avLst/>
          </a:prstGeom>
          <a:ln w="28575">
            <a:solidFill>
              <a:schemeClr val="accent5">
                <a:lumMod val="20000"/>
                <a:lumOff val="8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 name="Rechteck: abgerundete Ecken 6">
            <a:extLst>
              <a:ext uri="{FF2B5EF4-FFF2-40B4-BE49-F238E27FC236}">
                <a16:creationId xmlns:a16="http://schemas.microsoft.com/office/drawing/2014/main" id="{11314CCA-6C79-474B-B3AA-92B964868606}"/>
              </a:ext>
            </a:extLst>
          </p:cNvPr>
          <p:cNvSpPr/>
          <p:nvPr/>
        </p:nvSpPr>
        <p:spPr>
          <a:xfrm>
            <a:off x="599337" y="3774219"/>
            <a:ext cx="1319916"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Störend?</a:t>
            </a:r>
          </a:p>
        </p:txBody>
      </p:sp>
      <p:sp>
        <p:nvSpPr>
          <p:cNvPr id="11" name="Rechteck: abgerundete Ecken 10">
            <a:extLst>
              <a:ext uri="{FF2B5EF4-FFF2-40B4-BE49-F238E27FC236}">
                <a16:creationId xmlns:a16="http://schemas.microsoft.com/office/drawing/2014/main" id="{432C32BA-5C7D-479E-AD13-F783B102C767}"/>
              </a:ext>
            </a:extLst>
          </p:cNvPr>
          <p:cNvSpPr/>
          <p:nvPr/>
        </p:nvSpPr>
        <p:spPr>
          <a:xfrm>
            <a:off x="6527336" y="1421096"/>
            <a:ext cx="1296000"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Vermeidbar</a:t>
            </a:r>
          </a:p>
        </p:txBody>
      </p:sp>
      <p:sp>
        <p:nvSpPr>
          <p:cNvPr id="12" name="Rechteck: abgerundete Ecken 11">
            <a:extLst>
              <a:ext uri="{FF2B5EF4-FFF2-40B4-BE49-F238E27FC236}">
                <a16:creationId xmlns:a16="http://schemas.microsoft.com/office/drawing/2014/main" id="{9C423D54-E967-4030-914E-4EEFD53B151A}"/>
              </a:ext>
            </a:extLst>
          </p:cNvPr>
          <p:cNvSpPr/>
          <p:nvPr/>
        </p:nvSpPr>
        <p:spPr>
          <a:xfrm>
            <a:off x="4395169" y="1910501"/>
            <a:ext cx="1319916"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Nicht nützlich</a:t>
            </a:r>
          </a:p>
        </p:txBody>
      </p:sp>
      <p:sp>
        <p:nvSpPr>
          <p:cNvPr id="13" name="Rechteck: abgerundete Ecken 12">
            <a:extLst>
              <a:ext uri="{FF2B5EF4-FFF2-40B4-BE49-F238E27FC236}">
                <a16:creationId xmlns:a16="http://schemas.microsoft.com/office/drawing/2014/main" id="{93A1AF8E-2103-4A07-B5D8-0E5401CF9D4F}"/>
              </a:ext>
            </a:extLst>
          </p:cNvPr>
          <p:cNvSpPr/>
          <p:nvPr/>
        </p:nvSpPr>
        <p:spPr>
          <a:xfrm>
            <a:off x="4377488" y="3623499"/>
            <a:ext cx="1319916" cy="720000"/>
          </a:xfrm>
          <a:prstGeom prst="roundRect">
            <a:avLst/>
          </a:prstGeom>
          <a:solidFill>
            <a:srgbClr val="216DA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Nützlich</a:t>
            </a:r>
          </a:p>
        </p:txBody>
      </p:sp>
      <p:sp>
        <p:nvSpPr>
          <p:cNvPr id="14" name="Rechteck: abgerundete Ecken 13">
            <a:extLst>
              <a:ext uri="{FF2B5EF4-FFF2-40B4-BE49-F238E27FC236}">
                <a16:creationId xmlns:a16="http://schemas.microsoft.com/office/drawing/2014/main" id="{9A06E42E-F8B3-414D-AD47-2C0395215CD9}"/>
              </a:ext>
            </a:extLst>
          </p:cNvPr>
          <p:cNvSpPr/>
          <p:nvPr/>
        </p:nvSpPr>
        <p:spPr>
          <a:xfrm>
            <a:off x="6527336" y="2348880"/>
            <a:ext cx="1296000"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Nicht </a:t>
            </a:r>
            <a:r>
              <a:rPr kumimoji="0" lang="de-DE" sz="1600" b="0" i="0" u="none" strike="noStrike" kern="1200" cap="none" spc="0" normalizeH="0" baseline="0" noProof="0" dirty="0" err="1">
                <a:ln>
                  <a:noFill/>
                </a:ln>
                <a:solidFill>
                  <a:srgbClr val="FFFFFF"/>
                </a:solidFill>
                <a:effectLst/>
                <a:uLnTx/>
                <a:uFillTx/>
                <a:latin typeface="Arial"/>
                <a:ea typeface="+mn-ea"/>
                <a:cs typeface="+mn-cs"/>
              </a:rPr>
              <a:t>ver-meidbar</a:t>
            </a:r>
            <a:endParaRPr kumimoji="0" lang="de-DE"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15" name="Rechteck: abgerundete Ecken 14">
            <a:extLst>
              <a:ext uri="{FF2B5EF4-FFF2-40B4-BE49-F238E27FC236}">
                <a16:creationId xmlns:a16="http://schemas.microsoft.com/office/drawing/2014/main" id="{CCF73530-1277-48A0-A8AC-E8EB77C7BF73}"/>
              </a:ext>
            </a:extLst>
          </p:cNvPr>
          <p:cNvSpPr/>
          <p:nvPr/>
        </p:nvSpPr>
        <p:spPr>
          <a:xfrm>
            <a:off x="8462664" y="1421096"/>
            <a:ext cx="1296000" cy="720000"/>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Abbauen</a:t>
            </a:r>
          </a:p>
        </p:txBody>
      </p:sp>
      <p:sp>
        <p:nvSpPr>
          <p:cNvPr id="16" name="Rechteck: abgerundete Ecken 15">
            <a:extLst>
              <a:ext uri="{FF2B5EF4-FFF2-40B4-BE49-F238E27FC236}">
                <a16:creationId xmlns:a16="http://schemas.microsoft.com/office/drawing/2014/main" id="{E6AB1D93-A647-4142-BAC5-573A4B8DDB72}"/>
              </a:ext>
            </a:extLst>
          </p:cNvPr>
          <p:cNvSpPr/>
          <p:nvPr/>
        </p:nvSpPr>
        <p:spPr>
          <a:xfrm>
            <a:off x="8472264" y="2349818"/>
            <a:ext cx="1296000" cy="720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err="1">
                <a:ln>
                  <a:noFill/>
                </a:ln>
                <a:solidFill>
                  <a:srgbClr val="FFFFFF"/>
                </a:solidFill>
                <a:effectLst/>
                <a:uLnTx/>
                <a:uFillTx/>
                <a:latin typeface="Arial"/>
                <a:ea typeface="+mn-ea"/>
                <a:cs typeface="+mn-cs"/>
              </a:rPr>
              <a:t>Kompen-sieren</a:t>
            </a:r>
            <a:endParaRPr kumimoji="0" lang="de-DE" sz="1600" b="0" i="0" u="none" strike="noStrike" kern="1200" cap="none" spc="0" normalizeH="0" baseline="0" noProof="0" dirty="0">
              <a:ln>
                <a:noFill/>
              </a:ln>
              <a:solidFill>
                <a:srgbClr val="FFFFFF"/>
              </a:solidFill>
              <a:effectLst/>
              <a:uLnTx/>
              <a:uFillTx/>
              <a:latin typeface="Arial"/>
              <a:ea typeface="+mn-ea"/>
              <a:cs typeface="+mn-cs"/>
            </a:endParaRPr>
          </a:p>
        </p:txBody>
      </p:sp>
      <p:cxnSp>
        <p:nvCxnSpPr>
          <p:cNvPr id="18" name="Gerade Verbindung mit Pfeil 17">
            <a:extLst>
              <a:ext uri="{FF2B5EF4-FFF2-40B4-BE49-F238E27FC236}">
                <a16:creationId xmlns:a16="http://schemas.microsoft.com/office/drawing/2014/main" id="{D09A3337-2041-4889-A8B4-3FC04A05554D}"/>
              </a:ext>
            </a:extLst>
          </p:cNvPr>
          <p:cNvCxnSpPr>
            <a:cxnSpLocks/>
            <a:stCxn id="11" idx="3"/>
            <a:endCxn id="15" idx="1"/>
          </p:cNvCxnSpPr>
          <p:nvPr/>
        </p:nvCxnSpPr>
        <p:spPr>
          <a:xfrm>
            <a:off x="7823336" y="1781096"/>
            <a:ext cx="639328" cy="0"/>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a:extLst>
              <a:ext uri="{FF2B5EF4-FFF2-40B4-BE49-F238E27FC236}">
                <a16:creationId xmlns:a16="http://schemas.microsoft.com/office/drawing/2014/main" id="{453B6706-4734-46C8-9A3E-764547FD6159}"/>
              </a:ext>
            </a:extLst>
          </p:cNvPr>
          <p:cNvCxnSpPr>
            <a:cxnSpLocks/>
            <a:stCxn id="12" idx="3"/>
          </p:cNvCxnSpPr>
          <p:nvPr/>
        </p:nvCxnSpPr>
        <p:spPr>
          <a:xfrm flipV="1">
            <a:off x="5715085" y="1752034"/>
            <a:ext cx="812251" cy="518467"/>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Gerade Verbindung mit Pfeil 27">
            <a:extLst>
              <a:ext uri="{FF2B5EF4-FFF2-40B4-BE49-F238E27FC236}">
                <a16:creationId xmlns:a16="http://schemas.microsoft.com/office/drawing/2014/main" id="{A7D15C6E-87EF-457C-975C-ABB9B109D8A9}"/>
              </a:ext>
            </a:extLst>
          </p:cNvPr>
          <p:cNvCxnSpPr>
            <a:cxnSpLocks/>
            <a:stCxn id="12" idx="3"/>
            <a:endCxn id="14" idx="1"/>
          </p:cNvCxnSpPr>
          <p:nvPr/>
        </p:nvCxnSpPr>
        <p:spPr>
          <a:xfrm>
            <a:off x="5715085" y="2270501"/>
            <a:ext cx="812251" cy="438379"/>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 name="Gerade Verbindung mit Pfeil 34">
            <a:extLst>
              <a:ext uri="{FF2B5EF4-FFF2-40B4-BE49-F238E27FC236}">
                <a16:creationId xmlns:a16="http://schemas.microsoft.com/office/drawing/2014/main" id="{46F2C27E-C03B-4082-9B17-3CD035FE4D7E}"/>
              </a:ext>
            </a:extLst>
          </p:cNvPr>
          <p:cNvCxnSpPr>
            <a:cxnSpLocks/>
            <a:stCxn id="49" idx="3"/>
            <a:endCxn id="12" idx="1"/>
          </p:cNvCxnSpPr>
          <p:nvPr/>
        </p:nvCxnSpPr>
        <p:spPr>
          <a:xfrm flipV="1">
            <a:off x="3766840" y="2270501"/>
            <a:ext cx="628329" cy="724817"/>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Gerade Verbindung mit Pfeil 37">
            <a:extLst>
              <a:ext uri="{FF2B5EF4-FFF2-40B4-BE49-F238E27FC236}">
                <a16:creationId xmlns:a16="http://schemas.microsoft.com/office/drawing/2014/main" id="{FD7B465C-7C57-4550-B95C-250481DEF7D7}"/>
              </a:ext>
            </a:extLst>
          </p:cNvPr>
          <p:cNvCxnSpPr>
            <a:cxnSpLocks/>
            <a:stCxn id="7" idx="3"/>
            <a:endCxn id="49" idx="1"/>
          </p:cNvCxnSpPr>
          <p:nvPr/>
        </p:nvCxnSpPr>
        <p:spPr>
          <a:xfrm flipV="1">
            <a:off x="1919253" y="2995318"/>
            <a:ext cx="527671" cy="1138901"/>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0" name="Gerade Verbindung mit Pfeil 39">
            <a:extLst>
              <a:ext uri="{FF2B5EF4-FFF2-40B4-BE49-F238E27FC236}">
                <a16:creationId xmlns:a16="http://schemas.microsoft.com/office/drawing/2014/main" id="{C71322E2-4E4E-43A3-909E-AD3AEA992F1F}"/>
              </a:ext>
            </a:extLst>
          </p:cNvPr>
          <p:cNvCxnSpPr>
            <a:cxnSpLocks/>
            <a:stCxn id="49" idx="3"/>
            <a:endCxn id="13" idx="1"/>
          </p:cNvCxnSpPr>
          <p:nvPr/>
        </p:nvCxnSpPr>
        <p:spPr>
          <a:xfrm>
            <a:off x="3766840" y="2995318"/>
            <a:ext cx="610648" cy="988181"/>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Gerade Verbindung mit Pfeil 41">
            <a:extLst>
              <a:ext uri="{FF2B5EF4-FFF2-40B4-BE49-F238E27FC236}">
                <a16:creationId xmlns:a16="http://schemas.microsoft.com/office/drawing/2014/main" id="{6AC2BC70-0032-4FA0-8DBB-DECDEA87AA34}"/>
              </a:ext>
            </a:extLst>
          </p:cNvPr>
          <p:cNvCxnSpPr>
            <a:cxnSpLocks/>
            <a:stCxn id="7" idx="3"/>
            <a:endCxn id="52" idx="1"/>
          </p:cNvCxnSpPr>
          <p:nvPr/>
        </p:nvCxnSpPr>
        <p:spPr>
          <a:xfrm>
            <a:off x="1919253" y="4134219"/>
            <a:ext cx="519918" cy="1161179"/>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Gerade Verbindung mit Pfeil 32">
            <a:extLst>
              <a:ext uri="{FF2B5EF4-FFF2-40B4-BE49-F238E27FC236}">
                <a16:creationId xmlns:a16="http://schemas.microsoft.com/office/drawing/2014/main" id="{5045C90C-C92C-4FD9-ADCE-8322512DC0A1}"/>
              </a:ext>
            </a:extLst>
          </p:cNvPr>
          <p:cNvCxnSpPr>
            <a:cxnSpLocks/>
            <a:stCxn id="13" idx="3"/>
            <a:endCxn id="46" idx="1"/>
          </p:cNvCxnSpPr>
          <p:nvPr/>
        </p:nvCxnSpPr>
        <p:spPr>
          <a:xfrm flipV="1">
            <a:off x="5697404" y="3591440"/>
            <a:ext cx="829932" cy="392059"/>
          </a:xfrm>
          <a:prstGeom prst="straightConnector1">
            <a:avLst/>
          </a:prstGeom>
          <a:ln w="28575">
            <a:solidFill>
              <a:srgbClr val="216DAF"/>
            </a:solidFill>
            <a:tailEnd type="triangle"/>
          </a:ln>
        </p:spPr>
        <p:style>
          <a:lnRef idx="1">
            <a:schemeClr val="accent1"/>
          </a:lnRef>
          <a:fillRef idx="0">
            <a:schemeClr val="accent1"/>
          </a:fillRef>
          <a:effectRef idx="0">
            <a:schemeClr val="accent1"/>
          </a:effectRef>
          <a:fontRef idx="minor">
            <a:schemeClr val="tx1"/>
          </a:fontRef>
        </p:style>
      </p:cxnSp>
      <p:cxnSp>
        <p:nvCxnSpPr>
          <p:cNvPr id="34" name="Gerade Verbindung mit Pfeil 33">
            <a:extLst>
              <a:ext uri="{FF2B5EF4-FFF2-40B4-BE49-F238E27FC236}">
                <a16:creationId xmlns:a16="http://schemas.microsoft.com/office/drawing/2014/main" id="{3F126E2A-C91F-4C5A-A90D-AB8C048CED3A}"/>
              </a:ext>
            </a:extLst>
          </p:cNvPr>
          <p:cNvCxnSpPr>
            <a:cxnSpLocks/>
            <a:stCxn id="13" idx="3"/>
            <a:endCxn id="47" idx="1"/>
          </p:cNvCxnSpPr>
          <p:nvPr/>
        </p:nvCxnSpPr>
        <p:spPr>
          <a:xfrm>
            <a:off x="5697404" y="3983499"/>
            <a:ext cx="841828" cy="492157"/>
          </a:xfrm>
          <a:prstGeom prst="straightConnector1">
            <a:avLst/>
          </a:prstGeom>
          <a:ln w="28575">
            <a:solidFill>
              <a:srgbClr val="216DAF"/>
            </a:solidFill>
            <a:tailEnd type="triangle"/>
          </a:ln>
        </p:spPr>
        <p:style>
          <a:lnRef idx="1">
            <a:schemeClr val="accent1"/>
          </a:lnRef>
          <a:fillRef idx="0">
            <a:schemeClr val="accent1"/>
          </a:fillRef>
          <a:effectRef idx="0">
            <a:schemeClr val="accent1"/>
          </a:effectRef>
          <a:fontRef idx="minor">
            <a:schemeClr val="tx1"/>
          </a:fontRef>
        </p:style>
      </p:cxnSp>
      <p:cxnSp>
        <p:nvCxnSpPr>
          <p:cNvPr id="36" name="Gerade Verbindung mit Pfeil 35">
            <a:extLst>
              <a:ext uri="{FF2B5EF4-FFF2-40B4-BE49-F238E27FC236}">
                <a16:creationId xmlns:a16="http://schemas.microsoft.com/office/drawing/2014/main" id="{E5144A31-922F-4AB4-891A-0751A8F12288}"/>
              </a:ext>
            </a:extLst>
          </p:cNvPr>
          <p:cNvCxnSpPr>
            <a:cxnSpLocks/>
          </p:cNvCxnSpPr>
          <p:nvPr/>
        </p:nvCxnSpPr>
        <p:spPr>
          <a:xfrm>
            <a:off x="7696200" y="3518180"/>
            <a:ext cx="779341" cy="465319"/>
          </a:xfrm>
          <a:prstGeom prst="straightConnector1">
            <a:avLst/>
          </a:prstGeom>
          <a:ln w="28575">
            <a:solidFill>
              <a:srgbClr val="216DAF"/>
            </a:solidFill>
            <a:tailEnd type="triangle"/>
          </a:ln>
        </p:spPr>
        <p:style>
          <a:lnRef idx="1">
            <a:schemeClr val="accent1"/>
          </a:lnRef>
          <a:fillRef idx="0">
            <a:schemeClr val="accent1"/>
          </a:fillRef>
          <a:effectRef idx="0">
            <a:schemeClr val="accent1"/>
          </a:effectRef>
          <a:fontRef idx="minor">
            <a:schemeClr val="tx1"/>
          </a:fontRef>
        </p:style>
      </p:cxnSp>
      <p:cxnSp>
        <p:nvCxnSpPr>
          <p:cNvPr id="37" name="Gerade Verbindung mit Pfeil 36">
            <a:extLst>
              <a:ext uri="{FF2B5EF4-FFF2-40B4-BE49-F238E27FC236}">
                <a16:creationId xmlns:a16="http://schemas.microsoft.com/office/drawing/2014/main" id="{BFDACA31-77AE-4FBE-A8D3-A22AA4AF19BC}"/>
              </a:ext>
            </a:extLst>
          </p:cNvPr>
          <p:cNvCxnSpPr>
            <a:cxnSpLocks/>
            <a:endCxn id="41" idx="1"/>
          </p:cNvCxnSpPr>
          <p:nvPr/>
        </p:nvCxnSpPr>
        <p:spPr>
          <a:xfrm flipV="1">
            <a:off x="7696200" y="3978563"/>
            <a:ext cx="785962" cy="618837"/>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1" name="Rechteck: abgerundete Ecken 40">
            <a:extLst>
              <a:ext uri="{FF2B5EF4-FFF2-40B4-BE49-F238E27FC236}">
                <a16:creationId xmlns:a16="http://schemas.microsoft.com/office/drawing/2014/main" id="{BB3561BC-1F8F-4C7B-B316-AD3C1CCF91F3}"/>
              </a:ext>
            </a:extLst>
          </p:cNvPr>
          <p:cNvSpPr/>
          <p:nvPr/>
        </p:nvSpPr>
        <p:spPr>
          <a:xfrm>
            <a:off x="8482162" y="3618563"/>
            <a:ext cx="1296000" cy="72000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Produktiv gestalten</a:t>
            </a:r>
          </a:p>
        </p:txBody>
      </p:sp>
      <p:cxnSp>
        <p:nvCxnSpPr>
          <p:cNvPr id="39" name="Gerade Verbindung mit Pfeil 38">
            <a:extLst>
              <a:ext uri="{FF2B5EF4-FFF2-40B4-BE49-F238E27FC236}">
                <a16:creationId xmlns:a16="http://schemas.microsoft.com/office/drawing/2014/main" id="{28F54419-FF25-D246-F463-6B0297B4AC86}"/>
              </a:ext>
            </a:extLst>
          </p:cNvPr>
          <p:cNvCxnSpPr>
            <a:cxnSpLocks/>
            <a:endCxn id="16" idx="1"/>
          </p:cNvCxnSpPr>
          <p:nvPr/>
        </p:nvCxnSpPr>
        <p:spPr>
          <a:xfrm flipV="1">
            <a:off x="7823336" y="2709818"/>
            <a:ext cx="648928" cy="9362"/>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Gerade Verbindung mit Pfeil 26">
            <a:extLst>
              <a:ext uri="{FF2B5EF4-FFF2-40B4-BE49-F238E27FC236}">
                <a16:creationId xmlns:a16="http://schemas.microsoft.com/office/drawing/2014/main" id="{B905EDA0-51D6-4E38-848F-B7D2542513F9}"/>
              </a:ext>
            </a:extLst>
          </p:cNvPr>
          <p:cNvCxnSpPr>
            <a:cxnSpLocks/>
            <a:stCxn id="52" idx="3"/>
            <a:endCxn id="13" idx="1"/>
          </p:cNvCxnSpPr>
          <p:nvPr/>
        </p:nvCxnSpPr>
        <p:spPr>
          <a:xfrm flipV="1">
            <a:off x="3759087" y="3983499"/>
            <a:ext cx="618401" cy="1311899"/>
          </a:xfrm>
          <a:prstGeom prst="straightConnector1">
            <a:avLst/>
          </a:prstGeom>
          <a:ln w="28575">
            <a:solidFill>
              <a:schemeClr val="accent1">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8" name="Titel 1">
            <a:extLst>
              <a:ext uri="{FF2B5EF4-FFF2-40B4-BE49-F238E27FC236}">
                <a16:creationId xmlns:a16="http://schemas.microsoft.com/office/drawing/2014/main" id="{C1986C6D-864A-FBC2-2F7A-84523F5DA6D9}"/>
              </a:ext>
            </a:extLst>
          </p:cNvPr>
          <p:cNvSpPr txBox="1">
            <a:spLocks/>
          </p:cNvSpPr>
          <p:nvPr/>
        </p:nvSpPr>
        <p:spPr>
          <a:xfrm>
            <a:off x="334853" y="543612"/>
            <a:ext cx="11614130" cy="7492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de-DE" sz="3800" b="0" i="0" u="none" strike="noStrike" kern="1200" cap="none" spc="0" normalizeH="0" baseline="0" noProof="0" dirty="0">
                <a:ln>
                  <a:noFill/>
                </a:ln>
                <a:solidFill>
                  <a:srgbClr val="216DAF"/>
                </a:solidFill>
                <a:effectLst/>
                <a:uLnTx/>
                <a:uFillTx/>
                <a:latin typeface="Calibri Light" panose="020F0302020204030204"/>
                <a:ea typeface="+mj-ea"/>
                <a:cs typeface="+mj-cs"/>
              </a:rPr>
              <a:t>Ampelsystem</a:t>
            </a:r>
            <a:r>
              <a:rPr lang="de-DE" sz="3800" dirty="0">
                <a:solidFill>
                  <a:srgbClr val="216DAF"/>
                </a:solidFill>
                <a:latin typeface="Calibri Light" panose="020F0302020204030204"/>
              </a:rPr>
              <a:t> für das</a:t>
            </a:r>
            <a:r>
              <a:rPr kumimoji="0" lang="de-DE" sz="3800" b="0" i="0" u="none" strike="noStrike" kern="1200" cap="none" spc="0" normalizeH="0" baseline="0" noProof="0" dirty="0">
                <a:ln>
                  <a:noFill/>
                </a:ln>
                <a:solidFill>
                  <a:srgbClr val="216DAF"/>
                </a:solidFill>
                <a:effectLst/>
                <a:uLnTx/>
                <a:uFillTx/>
                <a:latin typeface="Calibri Light" panose="020F0302020204030204"/>
                <a:ea typeface="+mj-ea"/>
                <a:cs typeface="+mj-cs"/>
              </a:rPr>
              <a:t> Unterbrechungsmanagement</a:t>
            </a:r>
          </a:p>
        </p:txBody>
      </p:sp>
      <p:sp>
        <p:nvSpPr>
          <p:cNvPr id="44" name="Datumsplatzhalter 3">
            <a:extLst>
              <a:ext uri="{FF2B5EF4-FFF2-40B4-BE49-F238E27FC236}">
                <a16:creationId xmlns:a16="http://schemas.microsoft.com/office/drawing/2014/main" id="{4B27140D-D536-7149-73A9-B5FCE2FD5234}"/>
              </a:ext>
            </a:extLst>
          </p:cNvPr>
          <p:cNvSpPr>
            <a:spLocks noGrp="1"/>
          </p:cNvSpPr>
          <p:nvPr>
            <p:ph type="dt" sz="half" idx="10"/>
          </p:nvPr>
        </p:nvSpPr>
        <p:spPr/>
        <p:txBody>
          <a:bodyPr/>
          <a:lstStyle/>
          <a:p>
            <a:fld id="{DAF685D8-4D19-4C36-90AF-649C0556C7DC}" type="datetime1">
              <a:rPr lang="de-DE" smtClean="0"/>
              <a:t>12.10.22</a:t>
            </a:fld>
            <a:endParaRPr lang="de-DE" dirty="0"/>
          </a:p>
        </p:txBody>
      </p:sp>
      <p:sp>
        <p:nvSpPr>
          <p:cNvPr id="45" name="Foliennummernplatzhalter 5">
            <a:extLst>
              <a:ext uri="{FF2B5EF4-FFF2-40B4-BE49-F238E27FC236}">
                <a16:creationId xmlns:a16="http://schemas.microsoft.com/office/drawing/2014/main" id="{32CF58F1-8ED3-793E-C301-62C4B7D5C64F}"/>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27</a:t>
            </a:fld>
            <a:endParaRPr lang="de-DE"/>
          </a:p>
        </p:txBody>
      </p:sp>
      <p:sp>
        <p:nvSpPr>
          <p:cNvPr id="51" name="Rechteck: abgerundete Ecken 7">
            <a:extLst>
              <a:ext uri="{FF2B5EF4-FFF2-40B4-BE49-F238E27FC236}">
                <a16:creationId xmlns:a16="http://schemas.microsoft.com/office/drawing/2014/main" id="{A547A40A-020C-2EFD-01E5-7462ED38C016}"/>
              </a:ext>
            </a:extLst>
          </p:cNvPr>
          <p:cNvSpPr/>
          <p:nvPr/>
        </p:nvSpPr>
        <p:spPr>
          <a:xfrm>
            <a:off x="8482162" y="4928961"/>
            <a:ext cx="1296000" cy="726437"/>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chemeClr val="bg1"/>
                </a:solidFill>
                <a:effectLst/>
                <a:uLnTx/>
                <a:uFillTx/>
                <a:latin typeface="Arial"/>
                <a:ea typeface="+mn-ea"/>
                <a:cs typeface="+mn-cs"/>
              </a:rPr>
              <a:t>Belassen</a:t>
            </a:r>
          </a:p>
        </p:txBody>
      </p:sp>
      <p:cxnSp>
        <p:nvCxnSpPr>
          <p:cNvPr id="53" name="Gerade Verbindung mit Pfeil 52">
            <a:extLst>
              <a:ext uri="{FF2B5EF4-FFF2-40B4-BE49-F238E27FC236}">
                <a16:creationId xmlns:a16="http://schemas.microsoft.com/office/drawing/2014/main" id="{AF4E0962-C3B4-9137-C3AF-49522141D1B7}"/>
              </a:ext>
            </a:extLst>
          </p:cNvPr>
          <p:cNvCxnSpPr>
            <a:cxnSpLocks/>
            <a:stCxn id="43" idx="3"/>
            <a:endCxn id="51" idx="1"/>
          </p:cNvCxnSpPr>
          <p:nvPr/>
        </p:nvCxnSpPr>
        <p:spPr>
          <a:xfrm flipV="1">
            <a:off x="5720904" y="5292180"/>
            <a:ext cx="2761258" cy="3218"/>
          </a:xfrm>
          <a:prstGeom prst="straightConnector1">
            <a:avLst/>
          </a:prstGeom>
          <a:ln w="28575">
            <a:solidFill>
              <a:schemeClr val="accent5">
                <a:lumMod val="20000"/>
                <a:lumOff val="8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2" name="Rechteck: abgerundete Ecken 8">
            <a:extLst>
              <a:ext uri="{FF2B5EF4-FFF2-40B4-BE49-F238E27FC236}">
                <a16:creationId xmlns:a16="http://schemas.microsoft.com/office/drawing/2014/main" id="{447A3EF2-9844-0691-B147-6C77A223A235}"/>
              </a:ext>
            </a:extLst>
          </p:cNvPr>
          <p:cNvSpPr/>
          <p:nvPr/>
        </p:nvSpPr>
        <p:spPr>
          <a:xfrm>
            <a:off x="2439171" y="4935398"/>
            <a:ext cx="1319916"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Nein</a:t>
            </a:r>
          </a:p>
        </p:txBody>
      </p:sp>
      <p:sp>
        <p:nvSpPr>
          <p:cNvPr id="46" name="Rechteck: abgerundete Ecken 10">
            <a:extLst>
              <a:ext uri="{FF2B5EF4-FFF2-40B4-BE49-F238E27FC236}">
                <a16:creationId xmlns:a16="http://schemas.microsoft.com/office/drawing/2014/main" id="{29731FC1-621F-F373-FEC4-C4CF0A3E9876}"/>
              </a:ext>
            </a:extLst>
          </p:cNvPr>
          <p:cNvSpPr/>
          <p:nvPr/>
        </p:nvSpPr>
        <p:spPr>
          <a:xfrm>
            <a:off x="6527336" y="3231440"/>
            <a:ext cx="1296000" cy="720000"/>
          </a:xfrm>
          <a:prstGeom prst="roundRect">
            <a:avLst/>
          </a:prstGeom>
          <a:solidFill>
            <a:srgbClr val="216DA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Vermeidbar</a:t>
            </a:r>
          </a:p>
        </p:txBody>
      </p:sp>
      <p:sp>
        <p:nvSpPr>
          <p:cNvPr id="47" name="Rechteck: abgerundete Ecken 13">
            <a:extLst>
              <a:ext uri="{FF2B5EF4-FFF2-40B4-BE49-F238E27FC236}">
                <a16:creationId xmlns:a16="http://schemas.microsoft.com/office/drawing/2014/main" id="{63C4B978-DA7A-E73A-493B-5294DBD87473}"/>
              </a:ext>
            </a:extLst>
          </p:cNvPr>
          <p:cNvSpPr/>
          <p:nvPr/>
        </p:nvSpPr>
        <p:spPr>
          <a:xfrm>
            <a:off x="6539232" y="4115656"/>
            <a:ext cx="1296000" cy="720000"/>
          </a:xfrm>
          <a:prstGeom prst="roundRect">
            <a:avLst/>
          </a:prstGeom>
          <a:solidFill>
            <a:srgbClr val="216DA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FFFFFF"/>
                </a:solidFill>
                <a:effectLst/>
                <a:uLnTx/>
                <a:uFillTx/>
                <a:latin typeface="Arial"/>
                <a:ea typeface="+mn-ea"/>
                <a:cs typeface="+mn-cs"/>
              </a:rPr>
              <a:t>Nicht </a:t>
            </a:r>
            <a:r>
              <a:rPr kumimoji="0" lang="de-DE" sz="1600" b="0" i="0" u="none" strike="noStrike" kern="1200" cap="none" spc="0" normalizeH="0" baseline="0" noProof="0" dirty="0" err="1">
                <a:ln>
                  <a:noFill/>
                </a:ln>
                <a:solidFill>
                  <a:srgbClr val="FFFFFF"/>
                </a:solidFill>
                <a:effectLst/>
                <a:uLnTx/>
                <a:uFillTx/>
                <a:latin typeface="Arial"/>
                <a:ea typeface="+mn-ea"/>
                <a:cs typeface="+mn-cs"/>
              </a:rPr>
              <a:t>ver-meidbar</a:t>
            </a:r>
            <a:endParaRPr kumimoji="0" lang="de-DE" sz="1600" b="0" i="0" u="none" strike="noStrike" kern="1200" cap="none" spc="0" normalizeH="0" baseline="0" noProof="0" dirty="0">
              <a:ln>
                <a:noFill/>
              </a:ln>
              <a:solidFill>
                <a:srgbClr val="FFFFFF"/>
              </a:solidFill>
              <a:effectLst/>
              <a:uLnTx/>
              <a:uFillTx/>
              <a:latin typeface="Arial"/>
              <a:ea typeface="+mn-ea"/>
              <a:cs typeface="+mn-cs"/>
            </a:endParaRPr>
          </a:p>
        </p:txBody>
      </p:sp>
      <p:sp>
        <p:nvSpPr>
          <p:cNvPr id="43" name="Rechteck: abgerundete Ecken 12">
            <a:extLst>
              <a:ext uri="{FF2B5EF4-FFF2-40B4-BE49-F238E27FC236}">
                <a16:creationId xmlns:a16="http://schemas.microsoft.com/office/drawing/2014/main" id="{D08D718F-75BB-1303-3739-6E9FE96AB2C2}"/>
              </a:ext>
            </a:extLst>
          </p:cNvPr>
          <p:cNvSpPr/>
          <p:nvPr/>
        </p:nvSpPr>
        <p:spPr>
          <a:xfrm>
            <a:off x="4400988" y="4935398"/>
            <a:ext cx="1319916" cy="720000"/>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chemeClr val="bg1"/>
                </a:solidFill>
                <a:latin typeface="Arial"/>
              </a:rPr>
              <a:t>Nicht nützlich</a:t>
            </a:r>
          </a:p>
        </p:txBody>
      </p:sp>
      <p:sp>
        <p:nvSpPr>
          <p:cNvPr id="49" name="Rechteck: abgerundete Ecken 12">
            <a:extLst>
              <a:ext uri="{FF2B5EF4-FFF2-40B4-BE49-F238E27FC236}">
                <a16:creationId xmlns:a16="http://schemas.microsoft.com/office/drawing/2014/main" id="{1B95B0F8-6391-F9DB-875A-D8DD4E2A2B65}"/>
              </a:ext>
            </a:extLst>
          </p:cNvPr>
          <p:cNvSpPr/>
          <p:nvPr/>
        </p:nvSpPr>
        <p:spPr>
          <a:xfrm>
            <a:off x="2446924" y="2635318"/>
            <a:ext cx="1319916"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de-DE" sz="1600" dirty="0">
                <a:solidFill>
                  <a:srgbClr val="FFFFFF"/>
                </a:solidFill>
                <a:latin typeface="Arial"/>
              </a:rPr>
              <a:t>Ja</a:t>
            </a:r>
          </a:p>
        </p:txBody>
      </p:sp>
      <p:sp>
        <p:nvSpPr>
          <p:cNvPr id="50" name="Textfeld 49">
            <a:extLst>
              <a:ext uri="{FF2B5EF4-FFF2-40B4-BE49-F238E27FC236}">
                <a16:creationId xmlns:a16="http://schemas.microsoft.com/office/drawing/2014/main" id="{89813C7A-4E44-FA41-36F8-BC2C1DABE524}"/>
              </a:ext>
            </a:extLst>
          </p:cNvPr>
          <p:cNvSpPr txBox="1"/>
          <p:nvPr/>
        </p:nvSpPr>
        <p:spPr>
          <a:xfrm>
            <a:off x="9886781" y="1512361"/>
            <a:ext cx="1861304" cy="538609"/>
          </a:xfrm>
          <a:prstGeom prst="rect">
            <a:avLst/>
          </a:prstGeom>
          <a:noFill/>
        </p:spPr>
        <p:txBody>
          <a:bodyPr wrap="square" rtlCol="0">
            <a:spAutoFit/>
          </a:bodyPr>
          <a:lstStyle>
            <a:defPPr>
              <a:defRPr lang="de-DE"/>
            </a:defPPr>
            <a:lvl1pPr>
              <a:defRPr sz="1450"/>
            </a:lvl1pPr>
          </a:lstStyle>
          <a:p>
            <a:r>
              <a:rPr lang="de-DE" dirty="0"/>
              <a:t>Grundsätzliche oder individuelle Lösung</a:t>
            </a:r>
          </a:p>
        </p:txBody>
      </p:sp>
      <p:sp>
        <p:nvSpPr>
          <p:cNvPr id="54" name="Textfeld 53">
            <a:extLst>
              <a:ext uri="{FF2B5EF4-FFF2-40B4-BE49-F238E27FC236}">
                <a16:creationId xmlns:a16="http://schemas.microsoft.com/office/drawing/2014/main" id="{435C1801-0F62-1387-1E66-72A1DD4B79F9}"/>
              </a:ext>
            </a:extLst>
          </p:cNvPr>
          <p:cNvSpPr txBox="1"/>
          <p:nvPr/>
        </p:nvSpPr>
        <p:spPr>
          <a:xfrm>
            <a:off x="9877904" y="2216437"/>
            <a:ext cx="2172697" cy="984885"/>
          </a:xfrm>
          <a:prstGeom prst="rect">
            <a:avLst/>
          </a:prstGeom>
          <a:noFill/>
        </p:spPr>
        <p:txBody>
          <a:bodyPr wrap="square" rtlCol="0">
            <a:spAutoFit/>
          </a:bodyPr>
          <a:lstStyle/>
          <a:p>
            <a:r>
              <a:rPr lang="de-DE" sz="1450" dirty="0"/>
              <a:t>Negative Folgen kompensieren, ggf. Anlass der Unterbrechung spontan nutzen</a:t>
            </a:r>
          </a:p>
        </p:txBody>
      </p:sp>
      <p:sp>
        <p:nvSpPr>
          <p:cNvPr id="56" name="Textfeld 55">
            <a:extLst>
              <a:ext uri="{FF2B5EF4-FFF2-40B4-BE49-F238E27FC236}">
                <a16:creationId xmlns:a16="http://schemas.microsoft.com/office/drawing/2014/main" id="{5E8B3ED0-BA38-F4DC-FABF-0905D3006C57}"/>
              </a:ext>
            </a:extLst>
          </p:cNvPr>
          <p:cNvSpPr txBox="1"/>
          <p:nvPr/>
        </p:nvSpPr>
        <p:spPr>
          <a:xfrm>
            <a:off x="9886781" y="3347428"/>
            <a:ext cx="2166420" cy="1208023"/>
          </a:xfrm>
          <a:prstGeom prst="rect">
            <a:avLst/>
          </a:prstGeom>
          <a:noFill/>
        </p:spPr>
        <p:txBody>
          <a:bodyPr wrap="square" rtlCol="0">
            <a:spAutoFit/>
          </a:bodyPr>
          <a:lstStyle/>
          <a:p>
            <a:pPr>
              <a:buClr>
                <a:srgbClr val="216DAF"/>
              </a:buClr>
            </a:pPr>
            <a:r>
              <a:rPr lang="de-DE" sz="1450" dirty="0"/>
              <a:t>Anlass der Unterbrechung für die Zielerreichung nutzen, negative Folgen möglichst abbauen oder reduzieren</a:t>
            </a:r>
          </a:p>
        </p:txBody>
      </p:sp>
      <p:sp>
        <p:nvSpPr>
          <p:cNvPr id="57" name="Textfeld 56">
            <a:extLst>
              <a:ext uri="{FF2B5EF4-FFF2-40B4-BE49-F238E27FC236}">
                <a16:creationId xmlns:a16="http://schemas.microsoft.com/office/drawing/2014/main" id="{DDC6736A-8849-BCCA-AF3A-0A8B8F6ABDCB}"/>
              </a:ext>
            </a:extLst>
          </p:cNvPr>
          <p:cNvSpPr txBox="1"/>
          <p:nvPr/>
        </p:nvSpPr>
        <p:spPr>
          <a:xfrm>
            <a:off x="9877904" y="5022874"/>
            <a:ext cx="2166420" cy="538609"/>
          </a:xfrm>
          <a:prstGeom prst="rect">
            <a:avLst/>
          </a:prstGeom>
          <a:noFill/>
        </p:spPr>
        <p:txBody>
          <a:bodyPr wrap="square" rtlCol="0">
            <a:spAutoFit/>
          </a:bodyPr>
          <a:lstStyle/>
          <a:p>
            <a:pPr>
              <a:buClr>
                <a:srgbClr val="216DAF"/>
              </a:buClr>
            </a:pPr>
            <a:r>
              <a:rPr lang="de-DE" sz="1450" dirty="0"/>
              <a:t>Unterbrechung unverändert lassen</a:t>
            </a:r>
          </a:p>
        </p:txBody>
      </p:sp>
    </p:spTree>
    <p:extLst>
      <p:ext uri="{BB962C8B-B14F-4D97-AF65-F5344CB8AC3E}">
        <p14:creationId xmlns:p14="http://schemas.microsoft.com/office/powerpoint/2010/main" val="27227550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31">
            <a:extLst>
              <a:ext uri="{FF2B5EF4-FFF2-40B4-BE49-F238E27FC236}">
                <a16:creationId xmlns:a16="http://schemas.microsoft.com/office/drawing/2014/main" id="{4CD5D408-4A92-6E41-BFF7-B2EDB9B42BD9}"/>
              </a:ext>
            </a:extLst>
          </p:cNvPr>
          <p:cNvSpPr>
            <a:spLocks noChangeArrowheads="1"/>
          </p:cNvSpPr>
          <p:nvPr/>
        </p:nvSpPr>
        <p:spPr bwMode="auto">
          <a:xfrm>
            <a:off x="152400" y="609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29" name="Rectangle 33">
            <a:extLst>
              <a:ext uri="{FF2B5EF4-FFF2-40B4-BE49-F238E27FC236}">
                <a16:creationId xmlns:a16="http://schemas.microsoft.com/office/drawing/2014/main" id="{48128115-BE20-7543-8A2C-63442660036F}"/>
              </a:ext>
            </a:extLst>
          </p:cNvPr>
          <p:cNvSpPr>
            <a:spLocks noChangeArrowheads="1"/>
          </p:cNvSpPr>
          <p:nvPr/>
        </p:nvSpPr>
        <p:spPr bwMode="auto">
          <a:xfrm>
            <a:off x="152400" y="1066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30" name="Rectangle 34">
            <a:extLst>
              <a:ext uri="{FF2B5EF4-FFF2-40B4-BE49-F238E27FC236}">
                <a16:creationId xmlns:a16="http://schemas.microsoft.com/office/drawing/2014/main" id="{756911FD-8C32-3047-8FAC-85E4BE4FC056}"/>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31" name="Rectangle 36">
            <a:extLst>
              <a:ext uri="{FF2B5EF4-FFF2-40B4-BE49-F238E27FC236}">
                <a16:creationId xmlns:a16="http://schemas.microsoft.com/office/drawing/2014/main" id="{E319EC02-BDFC-F046-885C-8C7C90C25D55}"/>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32" name="Rectangle 38">
            <a:extLst>
              <a:ext uri="{FF2B5EF4-FFF2-40B4-BE49-F238E27FC236}">
                <a16:creationId xmlns:a16="http://schemas.microsoft.com/office/drawing/2014/main" id="{038A8B80-1F30-F942-860E-0B06F16EFC3B}"/>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33" name="Rectangle 40">
            <a:extLst>
              <a:ext uri="{FF2B5EF4-FFF2-40B4-BE49-F238E27FC236}">
                <a16:creationId xmlns:a16="http://schemas.microsoft.com/office/drawing/2014/main" id="{2E523748-D5F9-7F42-94ED-176DA83B511F}"/>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5" name="Rectangle 14">
            <a:extLst>
              <a:ext uri="{FF2B5EF4-FFF2-40B4-BE49-F238E27FC236}">
                <a16:creationId xmlns:a16="http://schemas.microsoft.com/office/drawing/2014/main" id="{D2D789E3-2760-F94C-8E5A-E2A7BF5FE641}"/>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6" name="Rectangle 16">
            <a:extLst>
              <a:ext uri="{FF2B5EF4-FFF2-40B4-BE49-F238E27FC236}">
                <a16:creationId xmlns:a16="http://schemas.microsoft.com/office/drawing/2014/main" id="{13A51D82-E8DA-184A-9573-3BD299730105}"/>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7" name="Rectangle 18">
            <a:extLst>
              <a:ext uri="{FF2B5EF4-FFF2-40B4-BE49-F238E27FC236}">
                <a16:creationId xmlns:a16="http://schemas.microsoft.com/office/drawing/2014/main" id="{77FE616E-C9AF-7D42-9425-D67C045E7A26}"/>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8" name="Rectangle 20">
            <a:extLst>
              <a:ext uri="{FF2B5EF4-FFF2-40B4-BE49-F238E27FC236}">
                <a16:creationId xmlns:a16="http://schemas.microsoft.com/office/drawing/2014/main" id="{6C8BF5B6-1524-DC40-AD50-53C6DE23F51A}"/>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25" name="Inhaltsplatzhalter 4">
            <a:extLst>
              <a:ext uri="{FF2B5EF4-FFF2-40B4-BE49-F238E27FC236}">
                <a16:creationId xmlns:a16="http://schemas.microsoft.com/office/drawing/2014/main" id="{7CFDF123-DC78-89AB-333C-A9082AB6368D}"/>
              </a:ext>
            </a:extLst>
          </p:cNvPr>
          <p:cNvGraphicFramePr>
            <a:graphicFrameLocks noGrp="1"/>
          </p:cNvGraphicFramePr>
          <p:nvPr>
            <p:ph idx="1"/>
            <p:extLst>
              <p:ext uri="{D42A27DB-BD31-4B8C-83A1-F6EECF244321}">
                <p14:modId xmlns:p14="http://schemas.microsoft.com/office/powerpoint/2010/main" val="3721629443"/>
              </p:ext>
            </p:extLst>
          </p:nvPr>
        </p:nvGraphicFramePr>
        <p:xfrm>
          <a:off x="413530" y="1411678"/>
          <a:ext cx="10515599" cy="4603664"/>
        </p:xfrm>
        <a:graphic>
          <a:graphicData uri="http://schemas.openxmlformats.org/drawingml/2006/table">
            <a:tbl>
              <a:tblPr firstRow="1" bandRow="1">
                <a:tableStyleId>{5C22544A-7EE6-4342-B048-85BDC9FD1C3A}</a:tableStyleId>
              </a:tblPr>
              <a:tblGrid>
                <a:gridCol w="5124494">
                  <a:extLst>
                    <a:ext uri="{9D8B030D-6E8A-4147-A177-3AD203B41FA5}">
                      <a16:colId xmlns:a16="http://schemas.microsoft.com/office/drawing/2014/main" val="104784587"/>
                    </a:ext>
                  </a:extLst>
                </a:gridCol>
                <a:gridCol w="5391105">
                  <a:extLst>
                    <a:ext uri="{9D8B030D-6E8A-4147-A177-3AD203B41FA5}">
                      <a16:colId xmlns:a16="http://schemas.microsoft.com/office/drawing/2014/main" val="192116466"/>
                    </a:ext>
                  </a:extLst>
                </a:gridCol>
              </a:tblGrid>
              <a:tr h="483234">
                <a:tc>
                  <a:txBody>
                    <a:bodyPr/>
                    <a:lstStyle/>
                    <a:p>
                      <a:r>
                        <a:rPr lang="de-DE" dirty="0"/>
                        <a:t>Unterbrechung</a:t>
                      </a:r>
                    </a:p>
                  </a:txBody>
                  <a:tcPr anchor="ctr"/>
                </a:tc>
                <a:tc>
                  <a:txBody>
                    <a:bodyPr/>
                    <a:lstStyle/>
                    <a:p>
                      <a:r>
                        <a:rPr lang="de-DE" dirty="0"/>
                        <a:t>Maßnahme</a:t>
                      </a:r>
                    </a:p>
                  </a:txBody>
                  <a:tcPr anchor="ctr"/>
                </a:tc>
                <a:extLst>
                  <a:ext uri="{0D108BD9-81ED-4DB2-BD59-A6C34878D82A}">
                    <a16:rowId xmlns:a16="http://schemas.microsoft.com/office/drawing/2014/main" val="3355782975"/>
                  </a:ext>
                </a:extLst>
              </a:tr>
              <a:tr h="824086">
                <a:tc>
                  <a:txBody>
                    <a:bodyPr/>
                    <a:lstStyle/>
                    <a:p>
                      <a:endParaRPr lang="de-DE" sz="1600" dirty="0">
                        <a:highlight>
                          <a:srgbClr val="FFFF00"/>
                        </a:highlight>
                      </a:endParaRPr>
                    </a:p>
                  </a:txBody>
                  <a:tcPr/>
                </a:tc>
                <a:tc>
                  <a:txBody>
                    <a:bodyPr/>
                    <a:lstStyle/>
                    <a:p>
                      <a:endParaRPr lang="de-DE" sz="1600" dirty="0">
                        <a:highlight>
                          <a:srgbClr val="FFFF00"/>
                        </a:highlight>
                      </a:endParaRPr>
                    </a:p>
                  </a:txBody>
                  <a:tcPr/>
                </a:tc>
                <a:extLst>
                  <a:ext uri="{0D108BD9-81ED-4DB2-BD59-A6C34878D82A}">
                    <a16:rowId xmlns:a16="http://schemas.microsoft.com/office/drawing/2014/main" val="232451517"/>
                  </a:ext>
                </a:extLst>
              </a:tr>
              <a:tr h="824086">
                <a:tc>
                  <a:txBody>
                    <a:bodyPr/>
                    <a:lstStyle/>
                    <a:p>
                      <a:endParaRPr lang="de-DE" sz="1600" dirty="0">
                        <a:highlight>
                          <a:srgbClr val="FFFF00"/>
                        </a:highlight>
                      </a:endParaRPr>
                    </a:p>
                  </a:txBody>
                  <a:tcPr/>
                </a:tc>
                <a:tc>
                  <a:txBody>
                    <a:bodyPr/>
                    <a:lstStyle/>
                    <a:p>
                      <a:endParaRPr lang="de-DE" sz="1600" dirty="0">
                        <a:highlight>
                          <a:srgbClr val="FFFF00"/>
                        </a:highlight>
                      </a:endParaRPr>
                    </a:p>
                  </a:txBody>
                  <a:tcPr/>
                </a:tc>
                <a:extLst>
                  <a:ext uri="{0D108BD9-81ED-4DB2-BD59-A6C34878D82A}">
                    <a16:rowId xmlns:a16="http://schemas.microsoft.com/office/drawing/2014/main" val="3202296949"/>
                  </a:ext>
                </a:extLst>
              </a:tr>
              <a:tr h="824086">
                <a:tc>
                  <a:txBody>
                    <a:bodyPr/>
                    <a:lstStyle/>
                    <a:p>
                      <a:endParaRPr lang="de-DE" sz="1600" dirty="0">
                        <a:highlight>
                          <a:srgbClr val="FFFF00"/>
                        </a:highlight>
                      </a:endParaRPr>
                    </a:p>
                  </a:txBody>
                  <a:tcPr/>
                </a:tc>
                <a:tc>
                  <a:txBody>
                    <a:bodyPr/>
                    <a:lstStyle/>
                    <a:p>
                      <a:endParaRPr lang="de-DE" sz="1600" dirty="0">
                        <a:highlight>
                          <a:srgbClr val="FFFF00"/>
                        </a:highlight>
                      </a:endParaRPr>
                    </a:p>
                  </a:txBody>
                  <a:tcPr/>
                </a:tc>
                <a:extLst>
                  <a:ext uri="{0D108BD9-81ED-4DB2-BD59-A6C34878D82A}">
                    <a16:rowId xmlns:a16="http://schemas.microsoft.com/office/drawing/2014/main" val="32034505"/>
                  </a:ext>
                </a:extLst>
              </a:tr>
              <a:tr h="824086">
                <a:tc>
                  <a:txBody>
                    <a:bodyPr/>
                    <a:lstStyle/>
                    <a:p>
                      <a:endParaRPr lang="de-DE" sz="1600" dirty="0">
                        <a:highlight>
                          <a:srgbClr val="FFFF00"/>
                        </a:highlight>
                      </a:endParaRPr>
                    </a:p>
                  </a:txBody>
                  <a:tcPr/>
                </a:tc>
                <a:tc>
                  <a:txBody>
                    <a:bodyPr/>
                    <a:lstStyle/>
                    <a:p>
                      <a:endParaRPr lang="de-DE" sz="1600" dirty="0">
                        <a:highlight>
                          <a:srgbClr val="FFFF00"/>
                        </a:highlight>
                      </a:endParaRPr>
                    </a:p>
                  </a:txBody>
                  <a:tcPr/>
                </a:tc>
                <a:extLst>
                  <a:ext uri="{0D108BD9-81ED-4DB2-BD59-A6C34878D82A}">
                    <a16:rowId xmlns:a16="http://schemas.microsoft.com/office/drawing/2014/main" val="1924644486"/>
                  </a:ext>
                </a:extLst>
              </a:tr>
              <a:tr h="824086">
                <a:tc>
                  <a:txBody>
                    <a:bodyPr/>
                    <a:lstStyle/>
                    <a:p>
                      <a:endParaRPr lang="de-DE" sz="1600" dirty="0">
                        <a:highlight>
                          <a:srgbClr val="FFFF00"/>
                        </a:highlight>
                      </a:endParaRPr>
                    </a:p>
                  </a:txBody>
                  <a:tcPr/>
                </a:tc>
                <a:tc>
                  <a:txBody>
                    <a:bodyPr/>
                    <a:lstStyle/>
                    <a:p>
                      <a:endParaRPr lang="de-DE" sz="1600" dirty="0"/>
                    </a:p>
                  </a:txBody>
                  <a:tcPr/>
                </a:tc>
                <a:extLst>
                  <a:ext uri="{0D108BD9-81ED-4DB2-BD59-A6C34878D82A}">
                    <a16:rowId xmlns:a16="http://schemas.microsoft.com/office/drawing/2014/main" val="1316275874"/>
                  </a:ext>
                </a:extLst>
              </a:tr>
            </a:tbl>
          </a:graphicData>
        </a:graphic>
      </p:graphicFrame>
      <p:sp>
        <p:nvSpPr>
          <p:cNvPr id="21" name="Datumsplatzhalter 3">
            <a:extLst>
              <a:ext uri="{FF2B5EF4-FFF2-40B4-BE49-F238E27FC236}">
                <a16:creationId xmlns:a16="http://schemas.microsoft.com/office/drawing/2014/main" id="{35ECCA47-3C0E-1A9E-4094-A675F9ED8EA3}"/>
              </a:ext>
            </a:extLst>
          </p:cNvPr>
          <p:cNvSpPr>
            <a:spLocks noGrp="1"/>
          </p:cNvSpPr>
          <p:nvPr>
            <p:ph type="dt" sz="half" idx="10"/>
          </p:nvPr>
        </p:nvSpPr>
        <p:spPr/>
        <p:txBody>
          <a:bodyPr/>
          <a:lstStyle/>
          <a:p>
            <a:fld id="{DAF685D8-4D19-4C36-90AF-649C0556C7DC}" type="datetime1">
              <a:rPr lang="de-DE" smtClean="0"/>
              <a:t>12.10.22</a:t>
            </a:fld>
            <a:endParaRPr lang="de-DE" dirty="0"/>
          </a:p>
        </p:txBody>
      </p:sp>
      <p:sp>
        <p:nvSpPr>
          <p:cNvPr id="22" name="Foliennummernplatzhalter 5">
            <a:extLst>
              <a:ext uri="{FF2B5EF4-FFF2-40B4-BE49-F238E27FC236}">
                <a16:creationId xmlns:a16="http://schemas.microsoft.com/office/drawing/2014/main" id="{DB612513-E1EE-58F6-D3B1-F6EA79CBCA94}"/>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28</a:t>
            </a:fld>
            <a:endParaRPr lang="de-DE"/>
          </a:p>
        </p:txBody>
      </p:sp>
      <p:sp>
        <p:nvSpPr>
          <p:cNvPr id="20" name="Textfeld 19">
            <a:extLst>
              <a:ext uri="{FF2B5EF4-FFF2-40B4-BE49-F238E27FC236}">
                <a16:creationId xmlns:a16="http://schemas.microsoft.com/office/drawing/2014/main" id="{29EC5881-A535-BE7A-B0CE-3E7B6B01A45A}"/>
              </a:ext>
            </a:extLst>
          </p:cNvPr>
          <p:cNvSpPr txBox="1"/>
          <p:nvPr/>
        </p:nvSpPr>
        <p:spPr bwMode="auto">
          <a:xfrm>
            <a:off x="1324708" y="1863969"/>
            <a:ext cx="0" cy="0"/>
          </a:xfrm>
          <a:prstGeom prst="rect">
            <a:avLst/>
          </a:prstGeom>
          <a:noFill/>
          <a:ln w="9525">
            <a:noFill/>
            <a:miter lim="800000"/>
            <a:headEnd/>
            <a:tailEnd/>
          </a:ln>
          <a:effectLst/>
        </p:spPr>
        <p:txBody>
          <a:bodyPr vert="horz" wrap="none" lIns="0" tIns="0" rIns="0" bIns="0" numCol="1" rtlCol="0" anchor="ctr" anchorCtr="0" compatLnSpc="1">
            <a:prstTxWarp prst="textNoShape">
              <a:avLst/>
            </a:prstTxWarp>
            <a:normAutofit fontScale="25000" lnSpcReduction="20000"/>
          </a:bodyPr>
          <a:lstStyle/>
          <a:p>
            <a:endParaRPr lang="de-DE" kern="0" dirty="0" err="1"/>
          </a:p>
        </p:txBody>
      </p:sp>
      <p:sp>
        <p:nvSpPr>
          <p:cNvPr id="23" name="Titel 1">
            <a:extLst>
              <a:ext uri="{FF2B5EF4-FFF2-40B4-BE49-F238E27FC236}">
                <a16:creationId xmlns:a16="http://schemas.microsoft.com/office/drawing/2014/main" id="{74BEDFCD-5CBC-78D4-1EDF-4129DDBADD11}"/>
              </a:ext>
            </a:extLst>
          </p:cNvPr>
          <p:cNvSpPr txBox="1">
            <a:spLocks/>
          </p:cNvSpPr>
          <p:nvPr/>
        </p:nvSpPr>
        <p:spPr>
          <a:xfrm>
            <a:off x="336755" y="532016"/>
            <a:ext cx="10515600" cy="74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de-DE" sz="3800" b="0" i="0" u="none" strike="noStrike" kern="1200" cap="none" spc="0" normalizeH="0" baseline="0" noProof="0" dirty="0">
                <a:ln>
                  <a:noFill/>
                </a:ln>
                <a:solidFill>
                  <a:srgbClr val="216DAF"/>
                </a:solidFill>
                <a:effectLst/>
                <a:uLnTx/>
                <a:uFillTx/>
                <a:latin typeface="Calibri Light" panose="020F0302020204030204"/>
                <a:ea typeface="+mj-ea"/>
                <a:cs typeface="+mj-cs"/>
              </a:rPr>
              <a:t>Gemeinsame Maßnahmenentwicklung</a:t>
            </a:r>
          </a:p>
        </p:txBody>
      </p:sp>
      <p:sp>
        <p:nvSpPr>
          <p:cNvPr id="26" name="Textfeld 25">
            <a:extLst>
              <a:ext uri="{FF2B5EF4-FFF2-40B4-BE49-F238E27FC236}">
                <a16:creationId xmlns:a16="http://schemas.microsoft.com/office/drawing/2014/main" id="{3667BC27-754C-29F3-2F17-1B9ECA271F39}"/>
              </a:ext>
            </a:extLst>
          </p:cNvPr>
          <p:cNvSpPr txBox="1"/>
          <p:nvPr/>
        </p:nvSpPr>
        <p:spPr>
          <a:xfrm>
            <a:off x="8060125" y="674200"/>
            <a:ext cx="3851343" cy="2308324"/>
          </a:xfrm>
          <a:prstGeom prst="rect">
            <a:avLst/>
          </a:prstGeom>
          <a:solidFill>
            <a:srgbClr val="FFFF00"/>
          </a:solidFill>
          <a:ln w="25400">
            <a:noFill/>
          </a:ln>
        </p:spPr>
        <p:txBody>
          <a:bodyPr wrap="square" rtlCol="0">
            <a:spAutoFit/>
          </a:bodyPr>
          <a:lstStyle/>
          <a:p>
            <a:r>
              <a:rPr lang="de-DE" sz="1600" kern="0" dirty="0"/>
              <a:t>Listen Sie unter Unterbrechungen alle vorher vorgestellten Unterbrechungen auf. Duplizieren Sie diese Folie bei Bedarf, damit Sie alle gesammelten Unterbrechungen auflisten können. Bitten Sie dann die Teilnehmenden um Maßnahmenvorschläge zu jeder Unterbrechung. Ziehen Sie dazu auch die Ampeldarstellung heran (siehe vorige Folie).</a:t>
            </a:r>
          </a:p>
        </p:txBody>
      </p:sp>
    </p:spTree>
    <p:extLst>
      <p:ext uri="{BB962C8B-B14F-4D97-AF65-F5344CB8AC3E}">
        <p14:creationId xmlns:p14="http://schemas.microsoft.com/office/powerpoint/2010/main" val="14963876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31">
            <a:extLst>
              <a:ext uri="{FF2B5EF4-FFF2-40B4-BE49-F238E27FC236}">
                <a16:creationId xmlns:a16="http://schemas.microsoft.com/office/drawing/2014/main" id="{4CD5D408-4A92-6E41-BFF7-B2EDB9B42BD9}"/>
              </a:ext>
            </a:extLst>
          </p:cNvPr>
          <p:cNvSpPr>
            <a:spLocks noChangeArrowheads="1"/>
          </p:cNvSpPr>
          <p:nvPr/>
        </p:nvSpPr>
        <p:spPr bwMode="auto">
          <a:xfrm>
            <a:off x="152400" y="609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29" name="Rectangle 33">
            <a:extLst>
              <a:ext uri="{FF2B5EF4-FFF2-40B4-BE49-F238E27FC236}">
                <a16:creationId xmlns:a16="http://schemas.microsoft.com/office/drawing/2014/main" id="{48128115-BE20-7543-8A2C-63442660036F}"/>
              </a:ext>
            </a:extLst>
          </p:cNvPr>
          <p:cNvSpPr>
            <a:spLocks noChangeArrowheads="1"/>
          </p:cNvSpPr>
          <p:nvPr/>
        </p:nvSpPr>
        <p:spPr bwMode="auto">
          <a:xfrm>
            <a:off x="152400" y="1066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30" name="Rectangle 34">
            <a:extLst>
              <a:ext uri="{FF2B5EF4-FFF2-40B4-BE49-F238E27FC236}">
                <a16:creationId xmlns:a16="http://schemas.microsoft.com/office/drawing/2014/main" id="{756911FD-8C32-3047-8FAC-85E4BE4FC056}"/>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31" name="Rectangle 36">
            <a:extLst>
              <a:ext uri="{FF2B5EF4-FFF2-40B4-BE49-F238E27FC236}">
                <a16:creationId xmlns:a16="http://schemas.microsoft.com/office/drawing/2014/main" id="{E319EC02-BDFC-F046-885C-8C7C90C25D55}"/>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32" name="Rectangle 38">
            <a:extLst>
              <a:ext uri="{FF2B5EF4-FFF2-40B4-BE49-F238E27FC236}">
                <a16:creationId xmlns:a16="http://schemas.microsoft.com/office/drawing/2014/main" id="{038A8B80-1F30-F942-860E-0B06F16EFC3B}"/>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33" name="Rectangle 40">
            <a:extLst>
              <a:ext uri="{FF2B5EF4-FFF2-40B4-BE49-F238E27FC236}">
                <a16:creationId xmlns:a16="http://schemas.microsoft.com/office/drawing/2014/main" id="{2E523748-D5F9-7F42-94ED-176DA83B511F}"/>
              </a:ext>
            </a:extLst>
          </p:cNvPr>
          <p:cNvSpPr>
            <a:spLocks noChangeArrowheads="1"/>
          </p:cNvSpPr>
          <p:nvPr/>
        </p:nvSpPr>
        <p:spPr bwMode="auto">
          <a:xfrm>
            <a:off x="152400" y="1524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5" name="Rectangle 14">
            <a:extLst>
              <a:ext uri="{FF2B5EF4-FFF2-40B4-BE49-F238E27FC236}">
                <a16:creationId xmlns:a16="http://schemas.microsoft.com/office/drawing/2014/main" id="{D2D789E3-2760-F94C-8E5A-E2A7BF5FE641}"/>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6" name="Rectangle 16">
            <a:extLst>
              <a:ext uri="{FF2B5EF4-FFF2-40B4-BE49-F238E27FC236}">
                <a16:creationId xmlns:a16="http://schemas.microsoft.com/office/drawing/2014/main" id="{13A51D82-E8DA-184A-9573-3BD299730105}"/>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7" name="Rectangle 18">
            <a:extLst>
              <a:ext uri="{FF2B5EF4-FFF2-40B4-BE49-F238E27FC236}">
                <a16:creationId xmlns:a16="http://schemas.microsoft.com/office/drawing/2014/main" id="{77FE616E-C9AF-7D42-9425-D67C045E7A26}"/>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8" name="Rectangle 20">
            <a:extLst>
              <a:ext uri="{FF2B5EF4-FFF2-40B4-BE49-F238E27FC236}">
                <a16:creationId xmlns:a16="http://schemas.microsoft.com/office/drawing/2014/main" id="{6C8BF5B6-1524-DC40-AD50-53C6DE23F51A}"/>
              </a:ext>
            </a:extLst>
          </p:cNvPr>
          <p:cNvSpPr>
            <a:spLocks noChangeArrowheads="1"/>
          </p:cNvSpPr>
          <p:nvPr/>
        </p:nvSpPr>
        <p:spPr bwMode="auto">
          <a:xfrm>
            <a:off x="1866900" y="186870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19" name="Inhaltsplatzhalter 4">
            <a:extLst>
              <a:ext uri="{FF2B5EF4-FFF2-40B4-BE49-F238E27FC236}">
                <a16:creationId xmlns:a16="http://schemas.microsoft.com/office/drawing/2014/main" id="{5275FE62-902E-68BA-FE06-944000714CE9}"/>
              </a:ext>
            </a:extLst>
          </p:cNvPr>
          <p:cNvGraphicFramePr>
            <a:graphicFrameLocks noGrp="1"/>
          </p:cNvGraphicFramePr>
          <p:nvPr>
            <p:ph idx="1"/>
            <p:extLst>
              <p:ext uri="{D42A27DB-BD31-4B8C-83A1-F6EECF244321}">
                <p14:modId xmlns:p14="http://schemas.microsoft.com/office/powerpoint/2010/main" val="1911629281"/>
              </p:ext>
            </p:extLst>
          </p:nvPr>
        </p:nvGraphicFramePr>
        <p:xfrm>
          <a:off x="414163" y="1408863"/>
          <a:ext cx="10515601" cy="4603664"/>
        </p:xfrm>
        <a:graphic>
          <a:graphicData uri="http://schemas.openxmlformats.org/drawingml/2006/table">
            <a:tbl>
              <a:tblPr firstRow="1" bandRow="1">
                <a:tableStyleId>{5C22544A-7EE6-4342-B048-85BDC9FD1C3A}</a:tableStyleId>
              </a:tblPr>
              <a:tblGrid>
                <a:gridCol w="2530171">
                  <a:extLst>
                    <a:ext uri="{9D8B030D-6E8A-4147-A177-3AD203B41FA5}">
                      <a16:colId xmlns:a16="http://schemas.microsoft.com/office/drawing/2014/main" val="104784587"/>
                    </a:ext>
                  </a:extLst>
                </a:gridCol>
                <a:gridCol w="2661810">
                  <a:extLst>
                    <a:ext uri="{9D8B030D-6E8A-4147-A177-3AD203B41FA5}">
                      <a16:colId xmlns:a16="http://schemas.microsoft.com/office/drawing/2014/main" val="192116466"/>
                    </a:ext>
                  </a:extLst>
                </a:gridCol>
                <a:gridCol w="2661810">
                  <a:extLst>
                    <a:ext uri="{9D8B030D-6E8A-4147-A177-3AD203B41FA5}">
                      <a16:colId xmlns:a16="http://schemas.microsoft.com/office/drawing/2014/main" val="2108774487"/>
                    </a:ext>
                  </a:extLst>
                </a:gridCol>
                <a:gridCol w="2661810">
                  <a:extLst>
                    <a:ext uri="{9D8B030D-6E8A-4147-A177-3AD203B41FA5}">
                      <a16:colId xmlns:a16="http://schemas.microsoft.com/office/drawing/2014/main" val="123006823"/>
                    </a:ext>
                  </a:extLst>
                </a:gridCol>
              </a:tblGrid>
              <a:tr h="483234">
                <a:tc>
                  <a:txBody>
                    <a:bodyPr/>
                    <a:lstStyle/>
                    <a:p>
                      <a:r>
                        <a:rPr lang="de-DE" dirty="0"/>
                        <a:t>Was</a:t>
                      </a:r>
                    </a:p>
                  </a:txBody>
                  <a:tcPr anchor="ctr"/>
                </a:tc>
                <a:tc>
                  <a:txBody>
                    <a:bodyPr/>
                    <a:lstStyle/>
                    <a:p>
                      <a:r>
                        <a:rPr lang="de-DE" dirty="0"/>
                        <a:t>Nächste Schritte</a:t>
                      </a:r>
                    </a:p>
                  </a:txBody>
                  <a:tcPr anchor="ctr"/>
                </a:tc>
                <a:tc>
                  <a:txBody>
                    <a:bodyPr/>
                    <a:lstStyle/>
                    <a:p>
                      <a:r>
                        <a:rPr lang="de-DE" dirty="0"/>
                        <a:t>Wer</a:t>
                      </a:r>
                    </a:p>
                  </a:txBody>
                  <a:tcPr anchor="ctr"/>
                </a:tc>
                <a:tc>
                  <a:txBody>
                    <a:bodyPr/>
                    <a:lstStyle/>
                    <a:p>
                      <a:r>
                        <a:rPr lang="de-DE" dirty="0"/>
                        <a:t>Bis wann</a:t>
                      </a:r>
                    </a:p>
                  </a:txBody>
                  <a:tcPr anchor="ctr"/>
                </a:tc>
                <a:extLst>
                  <a:ext uri="{0D108BD9-81ED-4DB2-BD59-A6C34878D82A}">
                    <a16:rowId xmlns:a16="http://schemas.microsoft.com/office/drawing/2014/main" val="3355782975"/>
                  </a:ext>
                </a:extLst>
              </a:tr>
              <a:tr h="824086">
                <a:tc>
                  <a:txBody>
                    <a:bodyPr/>
                    <a:lstStyle/>
                    <a:p>
                      <a:endParaRPr lang="de-DE" sz="1600" dirty="0">
                        <a:highlight>
                          <a:srgbClr val="FFFF00"/>
                        </a:highlight>
                      </a:endParaRPr>
                    </a:p>
                  </a:txBody>
                  <a:tcPr/>
                </a:tc>
                <a:tc>
                  <a:txBody>
                    <a:bodyPr/>
                    <a:lstStyle/>
                    <a:p>
                      <a:endParaRPr lang="de-DE" sz="1600" dirty="0">
                        <a:highlight>
                          <a:srgbClr val="FFFF00"/>
                        </a:highlight>
                      </a:endParaRPr>
                    </a:p>
                  </a:txBody>
                  <a:tcPr/>
                </a:tc>
                <a:tc>
                  <a:txBody>
                    <a:bodyPr/>
                    <a:lstStyle/>
                    <a:p>
                      <a:endParaRPr lang="de-DE" sz="1600" dirty="0">
                        <a:highlight>
                          <a:srgbClr val="FFFF00"/>
                        </a:highlight>
                      </a:endParaRPr>
                    </a:p>
                  </a:txBody>
                  <a:tcPr/>
                </a:tc>
                <a:tc>
                  <a:txBody>
                    <a:bodyPr/>
                    <a:lstStyle/>
                    <a:p>
                      <a:endParaRPr lang="de-DE" sz="1600" dirty="0">
                        <a:highlight>
                          <a:srgbClr val="FFFF00"/>
                        </a:highlight>
                      </a:endParaRPr>
                    </a:p>
                  </a:txBody>
                  <a:tcPr/>
                </a:tc>
                <a:extLst>
                  <a:ext uri="{0D108BD9-81ED-4DB2-BD59-A6C34878D82A}">
                    <a16:rowId xmlns:a16="http://schemas.microsoft.com/office/drawing/2014/main" val="232451517"/>
                  </a:ext>
                </a:extLst>
              </a:tr>
              <a:tr h="824086">
                <a:tc>
                  <a:txBody>
                    <a:bodyPr/>
                    <a:lstStyle/>
                    <a:p>
                      <a:endParaRPr lang="de-DE" sz="1600" dirty="0">
                        <a:highlight>
                          <a:srgbClr val="FFFF00"/>
                        </a:highlight>
                      </a:endParaRPr>
                    </a:p>
                  </a:txBody>
                  <a:tcPr/>
                </a:tc>
                <a:tc>
                  <a:txBody>
                    <a:bodyPr/>
                    <a:lstStyle/>
                    <a:p>
                      <a:endParaRPr lang="de-DE" sz="1600" dirty="0">
                        <a:highlight>
                          <a:srgbClr val="FFFF00"/>
                        </a:highlight>
                      </a:endParaRPr>
                    </a:p>
                  </a:txBody>
                  <a:tcPr/>
                </a:tc>
                <a:tc>
                  <a:txBody>
                    <a:bodyPr/>
                    <a:lstStyle/>
                    <a:p>
                      <a:endParaRPr lang="de-DE" sz="1600" dirty="0">
                        <a:highlight>
                          <a:srgbClr val="FFFF00"/>
                        </a:highlight>
                      </a:endParaRPr>
                    </a:p>
                  </a:txBody>
                  <a:tcPr/>
                </a:tc>
                <a:tc>
                  <a:txBody>
                    <a:bodyPr/>
                    <a:lstStyle/>
                    <a:p>
                      <a:endParaRPr lang="de-DE" sz="1600" dirty="0">
                        <a:highlight>
                          <a:srgbClr val="FFFF00"/>
                        </a:highlight>
                      </a:endParaRPr>
                    </a:p>
                  </a:txBody>
                  <a:tcPr/>
                </a:tc>
                <a:extLst>
                  <a:ext uri="{0D108BD9-81ED-4DB2-BD59-A6C34878D82A}">
                    <a16:rowId xmlns:a16="http://schemas.microsoft.com/office/drawing/2014/main" val="3202296949"/>
                  </a:ext>
                </a:extLst>
              </a:tr>
              <a:tr h="824086">
                <a:tc>
                  <a:txBody>
                    <a:bodyPr/>
                    <a:lstStyle/>
                    <a:p>
                      <a:endParaRPr lang="de-DE" sz="1600" dirty="0">
                        <a:highlight>
                          <a:srgbClr val="FFFF00"/>
                        </a:highlight>
                      </a:endParaRPr>
                    </a:p>
                  </a:txBody>
                  <a:tcPr/>
                </a:tc>
                <a:tc>
                  <a:txBody>
                    <a:bodyPr/>
                    <a:lstStyle/>
                    <a:p>
                      <a:endParaRPr lang="de-DE" sz="1600" dirty="0">
                        <a:highlight>
                          <a:srgbClr val="FFFF00"/>
                        </a:highlight>
                      </a:endParaRPr>
                    </a:p>
                  </a:txBody>
                  <a:tcPr/>
                </a:tc>
                <a:tc>
                  <a:txBody>
                    <a:bodyPr/>
                    <a:lstStyle/>
                    <a:p>
                      <a:endParaRPr lang="de-DE" sz="1600" dirty="0">
                        <a:highlight>
                          <a:srgbClr val="FFFF00"/>
                        </a:highlight>
                      </a:endParaRPr>
                    </a:p>
                  </a:txBody>
                  <a:tcPr/>
                </a:tc>
                <a:tc>
                  <a:txBody>
                    <a:bodyPr/>
                    <a:lstStyle/>
                    <a:p>
                      <a:endParaRPr lang="de-DE" sz="1600" dirty="0">
                        <a:highlight>
                          <a:srgbClr val="FFFF00"/>
                        </a:highlight>
                      </a:endParaRPr>
                    </a:p>
                  </a:txBody>
                  <a:tcPr/>
                </a:tc>
                <a:extLst>
                  <a:ext uri="{0D108BD9-81ED-4DB2-BD59-A6C34878D82A}">
                    <a16:rowId xmlns:a16="http://schemas.microsoft.com/office/drawing/2014/main" val="32034505"/>
                  </a:ext>
                </a:extLst>
              </a:tr>
              <a:tr h="824086">
                <a:tc>
                  <a:txBody>
                    <a:bodyPr/>
                    <a:lstStyle/>
                    <a:p>
                      <a:endParaRPr lang="de-DE" sz="1600" dirty="0">
                        <a:highlight>
                          <a:srgbClr val="FFFF00"/>
                        </a:highlight>
                      </a:endParaRPr>
                    </a:p>
                  </a:txBody>
                  <a:tcPr/>
                </a:tc>
                <a:tc>
                  <a:txBody>
                    <a:bodyPr/>
                    <a:lstStyle/>
                    <a:p>
                      <a:endParaRPr lang="de-DE" sz="1600" dirty="0">
                        <a:highlight>
                          <a:srgbClr val="FFFF00"/>
                        </a:highlight>
                      </a:endParaRPr>
                    </a:p>
                  </a:txBody>
                  <a:tcPr/>
                </a:tc>
                <a:tc>
                  <a:txBody>
                    <a:bodyPr/>
                    <a:lstStyle/>
                    <a:p>
                      <a:endParaRPr lang="de-DE" sz="1600" dirty="0">
                        <a:highlight>
                          <a:srgbClr val="FFFF00"/>
                        </a:highlight>
                      </a:endParaRPr>
                    </a:p>
                  </a:txBody>
                  <a:tcPr/>
                </a:tc>
                <a:tc>
                  <a:txBody>
                    <a:bodyPr/>
                    <a:lstStyle/>
                    <a:p>
                      <a:endParaRPr lang="de-DE" sz="1600" dirty="0">
                        <a:highlight>
                          <a:srgbClr val="FFFF00"/>
                        </a:highlight>
                      </a:endParaRPr>
                    </a:p>
                  </a:txBody>
                  <a:tcPr/>
                </a:tc>
                <a:extLst>
                  <a:ext uri="{0D108BD9-81ED-4DB2-BD59-A6C34878D82A}">
                    <a16:rowId xmlns:a16="http://schemas.microsoft.com/office/drawing/2014/main" val="1924644486"/>
                  </a:ext>
                </a:extLst>
              </a:tr>
              <a:tr h="824086">
                <a:tc>
                  <a:txBody>
                    <a:bodyPr/>
                    <a:lstStyle/>
                    <a:p>
                      <a:endParaRPr lang="de-DE" sz="1600" dirty="0">
                        <a:highlight>
                          <a:srgbClr val="FFFF00"/>
                        </a:highlight>
                      </a:endParaRPr>
                    </a:p>
                  </a:txBody>
                  <a:tcPr/>
                </a:tc>
                <a:tc>
                  <a:txBody>
                    <a:bodyPr/>
                    <a:lstStyle/>
                    <a:p>
                      <a:endParaRPr lang="de-DE" sz="1600" dirty="0"/>
                    </a:p>
                  </a:txBody>
                  <a:tcPr/>
                </a:tc>
                <a:tc>
                  <a:txBody>
                    <a:bodyPr/>
                    <a:lstStyle/>
                    <a:p>
                      <a:endParaRPr lang="de-DE" sz="1600" dirty="0"/>
                    </a:p>
                  </a:txBody>
                  <a:tcPr/>
                </a:tc>
                <a:tc>
                  <a:txBody>
                    <a:bodyPr/>
                    <a:lstStyle/>
                    <a:p>
                      <a:endParaRPr lang="de-DE" sz="1600" dirty="0"/>
                    </a:p>
                  </a:txBody>
                  <a:tcPr/>
                </a:tc>
                <a:extLst>
                  <a:ext uri="{0D108BD9-81ED-4DB2-BD59-A6C34878D82A}">
                    <a16:rowId xmlns:a16="http://schemas.microsoft.com/office/drawing/2014/main" val="1316275874"/>
                  </a:ext>
                </a:extLst>
              </a:tr>
            </a:tbl>
          </a:graphicData>
        </a:graphic>
      </p:graphicFrame>
      <p:sp>
        <p:nvSpPr>
          <p:cNvPr id="22" name="Datumsplatzhalter 3">
            <a:extLst>
              <a:ext uri="{FF2B5EF4-FFF2-40B4-BE49-F238E27FC236}">
                <a16:creationId xmlns:a16="http://schemas.microsoft.com/office/drawing/2014/main" id="{08EEE863-0F3A-BD29-67C6-6BD6217BF29D}"/>
              </a:ext>
            </a:extLst>
          </p:cNvPr>
          <p:cNvSpPr>
            <a:spLocks noGrp="1"/>
          </p:cNvSpPr>
          <p:nvPr>
            <p:ph type="dt" sz="half" idx="10"/>
          </p:nvPr>
        </p:nvSpPr>
        <p:spPr/>
        <p:txBody>
          <a:bodyPr/>
          <a:lstStyle/>
          <a:p>
            <a:fld id="{DAF685D8-4D19-4C36-90AF-649C0556C7DC}" type="datetime1">
              <a:rPr lang="de-DE" smtClean="0"/>
              <a:t>12.10.22</a:t>
            </a:fld>
            <a:endParaRPr lang="de-DE" dirty="0"/>
          </a:p>
        </p:txBody>
      </p:sp>
      <p:sp>
        <p:nvSpPr>
          <p:cNvPr id="24" name="Foliennummernplatzhalter 5">
            <a:extLst>
              <a:ext uri="{FF2B5EF4-FFF2-40B4-BE49-F238E27FC236}">
                <a16:creationId xmlns:a16="http://schemas.microsoft.com/office/drawing/2014/main" id="{B3EDF18D-C677-3B5D-27E9-4473C7A0055C}"/>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29</a:t>
            </a:fld>
            <a:endParaRPr lang="de-DE"/>
          </a:p>
        </p:txBody>
      </p:sp>
      <p:sp>
        <p:nvSpPr>
          <p:cNvPr id="20" name="Textfeld 19">
            <a:extLst>
              <a:ext uri="{FF2B5EF4-FFF2-40B4-BE49-F238E27FC236}">
                <a16:creationId xmlns:a16="http://schemas.microsoft.com/office/drawing/2014/main" id="{29EC5881-A535-BE7A-B0CE-3E7B6B01A45A}"/>
              </a:ext>
            </a:extLst>
          </p:cNvPr>
          <p:cNvSpPr txBox="1"/>
          <p:nvPr/>
        </p:nvSpPr>
        <p:spPr bwMode="auto">
          <a:xfrm>
            <a:off x="1324708" y="1863969"/>
            <a:ext cx="0" cy="0"/>
          </a:xfrm>
          <a:prstGeom prst="rect">
            <a:avLst/>
          </a:prstGeom>
          <a:noFill/>
          <a:ln w="9525">
            <a:noFill/>
            <a:miter lim="800000"/>
            <a:headEnd/>
            <a:tailEnd/>
          </a:ln>
          <a:effectLst/>
        </p:spPr>
        <p:txBody>
          <a:bodyPr vert="horz" wrap="none" lIns="0" tIns="0" rIns="0" bIns="0" numCol="1" rtlCol="0" anchor="ctr" anchorCtr="0" compatLnSpc="1">
            <a:prstTxWarp prst="textNoShape">
              <a:avLst/>
            </a:prstTxWarp>
            <a:normAutofit fontScale="25000" lnSpcReduction="20000"/>
          </a:bodyPr>
          <a:lstStyle/>
          <a:p>
            <a:endParaRPr lang="de-DE" kern="0" dirty="0" err="1"/>
          </a:p>
        </p:txBody>
      </p:sp>
      <p:sp>
        <p:nvSpPr>
          <p:cNvPr id="23" name="Titel 1">
            <a:extLst>
              <a:ext uri="{FF2B5EF4-FFF2-40B4-BE49-F238E27FC236}">
                <a16:creationId xmlns:a16="http://schemas.microsoft.com/office/drawing/2014/main" id="{74BEDFCD-5CBC-78D4-1EDF-4129DDBADD11}"/>
              </a:ext>
            </a:extLst>
          </p:cNvPr>
          <p:cNvSpPr txBox="1">
            <a:spLocks/>
          </p:cNvSpPr>
          <p:nvPr/>
        </p:nvSpPr>
        <p:spPr>
          <a:xfrm>
            <a:off x="320130" y="515391"/>
            <a:ext cx="10515600" cy="74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de-DE" sz="3800" b="0" i="0" u="none" strike="noStrike" kern="1200" cap="none" spc="0" normalizeH="0" baseline="0" noProof="0" dirty="0">
                <a:ln>
                  <a:noFill/>
                </a:ln>
                <a:solidFill>
                  <a:srgbClr val="216DAF"/>
                </a:solidFill>
                <a:effectLst/>
                <a:uLnTx/>
                <a:uFillTx/>
                <a:latin typeface="Calibri Light" panose="020F0302020204030204"/>
                <a:ea typeface="+mj-ea"/>
                <a:cs typeface="+mj-cs"/>
              </a:rPr>
              <a:t>Nächste Schritte</a:t>
            </a:r>
          </a:p>
        </p:txBody>
      </p:sp>
      <p:sp>
        <p:nvSpPr>
          <p:cNvPr id="21" name="Textfeld 20">
            <a:extLst>
              <a:ext uri="{FF2B5EF4-FFF2-40B4-BE49-F238E27FC236}">
                <a16:creationId xmlns:a16="http://schemas.microsoft.com/office/drawing/2014/main" id="{88FDD8AA-7A59-EB1B-9C73-B1AD938E6E5A}"/>
              </a:ext>
            </a:extLst>
          </p:cNvPr>
          <p:cNvSpPr txBox="1"/>
          <p:nvPr/>
        </p:nvSpPr>
        <p:spPr>
          <a:xfrm>
            <a:off x="8638307" y="697098"/>
            <a:ext cx="3206662" cy="1323439"/>
          </a:xfrm>
          <a:prstGeom prst="rect">
            <a:avLst/>
          </a:prstGeom>
          <a:solidFill>
            <a:srgbClr val="FFFF00"/>
          </a:solidFill>
          <a:ln w="25400">
            <a:noFill/>
          </a:ln>
        </p:spPr>
        <p:txBody>
          <a:bodyPr wrap="square" rtlCol="0">
            <a:spAutoFit/>
          </a:bodyPr>
          <a:lstStyle/>
          <a:p>
            <a:r>
              <a:rPr lang="de-DE" sz="1600" kern="0" dirty="0"/>
              <a:t>Definieren Sie hier gemeinsam mit den Teilnehmenden konkret die nächsten Schritte. Priorisieren Sie und nehmen Sie sich nicht zu viele Maßnahmen auf einmal vor. </a:t>
            </a:r>
          </a:p>
        </p:txBody>
      </p:sp>
    </p:spTree>
    <p:extLst>
      <p:ext uri="{BB962C8B-B14F-4D97-AF65-F5344CB8AC3E}">
        <p14:creationId xmlns:p14="http://schemas.microsoft.com/office/powerpoint/2010/main" val="3036037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02F72D-1907-4CDE-92DD-6CBD0FE0E6DB}"/>
              </a:ext>
            </a:extLst>
          </p:cNvPr>
          <p:cNvSpPr>
            <a:spLocks noGrp="1"/>
          </p:cNvSpPr>
          <p:nvPr>
            <p:ph type="title"/>
          </p:nvPr>
        </p:nvSpPr>
        <p:spPr/>
        <p:txBody>
          <a:bodyPr>
            <a:normAutofit/>
          </a:bodyPr>
          <a:lstStyle/>
          <a:p>
            <a:r>
              <a:rPr lang="de-DE" sz="3800" dirty="0">
                <a:solidFill>
                  <a:srgbClr val="216DAF"/>
                </a:solidFill>
              </a:rPr>
              <a:t>Agenda</a:t>
            </a:r>
          </a:p>
        </p:txBody>
      </p:sp>
      <p:sp>
        <p:nvSpPr>
          <p:cNvPr id="4" name="Datumsplatzhalter 3">
            <a:extLst>
              <a:ext uri="{FF2B5EF4-FFF2-40B4-BE49-F238E27FC236}">
                <a16:creationId xmlns:a16="http://schemas.microsoft.com/office/drawing/2014/main" id="{31A01CA8-6AD8-420C-A5D2-6B64F1C77E4D}"/>
              </a:ext>
            </a:extLst>
          </p:cNvPr>
          <p:cNvSpPr>
            <a:spLocks noGrp="1"/>
          </p:cNvSpPr>
          <p:nvPr>
            <p:ph type="dt" sz="half" idx="10"/>
          </p:nvPr>
        </p:nvSpPr>
        <p:spPr/>
        <p:txBody>
          <a:bodyPr/>
          <a:lstStyle/>
          <a:p>
            <a:fld id="{DAF685D8-4D19-4C36-90AF-649C0556C7DC}" type="datetime1">
              <a:rPr lang="de-DE" smtClean="0"/>
              <a:t>12.10.22</a:t>
            </a:fld>
            <a:endParaRPr lang="de-DE"/>
          </a:p>
        </p:txBody>
      </p:sp>
      <p:sp>
        <p:nvSpPr>
          <p:cNvPr id="6" name="Foliennummernplatzhalter 5">
            <a:extLst>
              <a:ext uri="{FF2B5EF4-FFF2-40B4-BE49-F238E27FC236}">
                <a16:creationId xmlns:a16="http://schemas.microsoft.com/office/drawing/2014/main" id="{D2714C7B-C033-4983-BF64-F075DE0FD179}"/>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3</a:t>
            </a:fld>
            <a:endParaRPr lang="de-DE"/>
          </a:p>
        </p:txBody>
      </p:sp>
      <p:sp>
        <p:nvSpPr>
          <p:cNvPr id="46" name="Textfeld 45">
            <a:extLst>
              <a:ext uri="{FF2B5EF4-FFF2-40B4-BE49-F238E27FC236}">
                <a16:creationId xmlns:a16="http://schemas.microsoft.com/office/drawing/2014/main" id="{D6D191D1-E5F3-40E9-8B92-A200BF30C990}"/>
              </a:ext>
            </a:extLst>
          </p:cNvPr>
          <p:cNvSpPr txBox="1"/>
          <p:nvPr/>
        </p:nvSpPr>
        <p:spPr>
          <a:xfrm rot="19795277">
            <a:off x="4434492" y="2362479"/>
            <a:ext cx="4609946" cy="461665"/>
          </a:xfrm>
          <a:prstGeom prst="rect">
            <a:avLst/>
          </a:prstGeom>
          <a:noFill/>
        </p:spPr>
        <p:txBody>
          <a:bodyPr wrap="square" rtlCol="0">
            <a:spAutoFit/>
          </a:bodyPr>
          <a:lstStyle/>
          <a:p>
            <a:r>
              <a:rPr lang="de-DE" sz="2400" dirty="0"/>
              <a:t>3. Unterbrechungsmanagement</a:t>
            </a:r>
          </a:p>
        </p:txBody>
      </p:sp>
      <p:cxnSp>
        <p:nvCxnSpPr>
          <p:cNvPr id="47" name="Gerader Verbinder 46">
            <a:extLst>
              <a:ext uri="{FF2B5EF4-FFF2-40B4-BE49-F238E27FC236}">
                <a16:creationId xmlns:a16="http://schemas.microsoft.com/office/drawing/2014/main" id="{35E7D22E-826D-43E1-A2CA-153CF07058A2}"/>
              </a:ext>
            </a:extLst>
          </p:cNvPr>
          <p:cNvCxnSpPr>
            <a:cxnSpLocks/>
          </p:cNvCxnSpPr>
          <p:nvPr/>
        </p:nvCxnSpPr>
        <p:spPr>
          <a:xfrm flipV="1">
            <a:off x="476047" y="4107303"/>
            <a:ext cx="9506153" cy="27850"/>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9" name="Flussdiagramm: Verbinder 48">
            <a:extLst>
              <a:ext uri="{FF2B5EF4-FFF2-40B4-BE49-F238E27FC236}">
                <a16:creationId xmlns:a16="http://schemas.microsoft.com/office/drawing/2014/main" id="{F8934D2D-B5AE-4FBA-A540-724231F4B945}"/>
              </a:ext>
            </a:extLst>
          </p:cNvPr>
          <p:cNvSpPr/>
          <p:nvPr/>
        </p:nvSpPr>
        <p:spPr>
          <a:xfrm rot="1397">
            <a:off x="8449521" y="3954923"/>
            <a:ext cx="322158" cy="320762"/>
          </a:xfrm>
          <a:prstGeom prst="flowChartConnector">
            <a:avLst/>
          </a:prstGeom>
          <a:solidFill>
            <a:schemeClr val="bg1"/>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a:extLst>
              <a:ext uri="{FF2B5EF4-FFF2-40B4-BE49-F238E27FC236}">
                <a16:creationId xmlns:a16="http://schemas.microsoft.com/office/drawing/2014/main" id="{D66315E5-5FFD-4162-8D24-54D92A5640BF}"/>
              </a:ext>
            </a:extLst>
          </p:cNvPr>
          <p:cNvSpPr txBox="1"/>
          <p:nvPr/>
        </p:nvSpPr>
        <p:spPr>
          <a:xfrm rot="19833132">
            <a:off x="8184725" y="2566381"/>
            <a:ext cx="3805087" cy="461665"/>
          </a:xfrm>
          <a:prstGeom prst="rect">
            <a:avLst/>
          </a:prstGeom>
          <a:noFill/>
        </p:spPr>
        <p:txBody>
          <a:bodyPr wrap="square" rtlCol="0">
            <a:spAutoFit/>
          </a:bodyPr>
          <a:lstStyle/>
          <a:p>
            <a:r>
              <a:rPr lang="de-DE" sz="2400" dirty="0"/>
              <a:t>5. Abschluss &amp; Fragerunde</a:t>
            </a:r>
          </a:p>
        </p:txBody>
      </p:sp>
      <p:sp>
        <p:nvSpPr>
          <p:cNvPr id="51" name="Flussdiagramm: Verbinder 50">
            <a:extLst>
              <a:ext uri="{FF2B5EF4-FFF2-40B4-BE49-F238E27FC236}">
                <a16:creationId xmlns:a16="http://schemas.microsoft.com/office/drawing/2014/main" id="{FC7219B3-00DD-4262-A4F2-CAE41173DFD3}"/>
              </a:ext>
            </a:extLst>
          </p:cNvPr>
          <p:cNvSpPr/>
          <p:nvPr/>
        </p:nvSpPr>
        <p:spPr>
          <a:xfrm rot="1397">
            <a:off x="6603438" y="3946922"/>
            <a:ext cx="322158" cy="320762"/>
          </a:xfrm>
          <a:prstGeom prst="flowChartConnector">
            <a:avLst/>
          </a:prstGeom>
          <a:solidFill>
            <a:schemeClr val="bg1"/>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Flussdiagramm: Verbinder 51">
            <a:extLst>
              <a:ext uri="{FF2B5EF4-FFF2-40B4-BE49-F238E27FC236}">
                <a16:creationId xmlns:a16="http://schemas.microsoft.com/office/drawing/2014/main" id="{8D88CF9A-F4BE-4DE3-A538-5DB428DF14F1}"/>
              </a:ext>
            </a:extLst>
          </p:cNvPr>
          <p:cNvSpPr/>
          <p:nvPr/>
        </p:nvSpPr>
        <p:spPr>
          <a:xfrm rot="1397">
            <a:off x="1397671" y="3958675"/>
            <a:ext cx="322158" cy="320762"/>
          </a:xfrm>
          <a:prstGeom prst="flowChartConnector">
            <a:avLst/>
          </a:prstGeom>
          <a:solidFill>
            <a:srgbClr val="216DA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a:extLst>
              <a:ext uri="{FF2B5EF4-FFF2-40B4-BE49-F238E27FC236}">
                <a16:creationId xmlns:a16="http://schemas.microsoft.com/office/drawing/2014/main" id="{FA319211-A6FE-4229-BD78-0259EE36C704}"/>
              </a:ext>
            </a:extLst>
          </p:cNvPr>
          <p:cNvSpPr txBox="1"/>
          <p:nvPr/>
        </p:nvSpPr>
        <p:spPr>
          <a:xfrm rot="19790989">
            <a:off x="6189855" y="2128772"/>
            <a:ext cx="5575405" cy="461665"/>
          </a:xfrm>
          <a:prstGeom prst="rect">
            <a:avLst/>
          </a:prstGeom>
          <a:noFill/>
        </p:spPr>
        <p:txBody>
          <a:bodyPr wrap="square" rtlCol="0">
            <a:spAutoFit/>
          </a:bodyPr>
          <a:lstStyle/>
          <a:p>
            <a:r>
              <a:rPr lang="de-DE" sz="2400" dirty="0"/>
              <a:t>4. Ergebnisse &amp; Gestaltungsmaßnahmen</a:t>
            </a:r>
          </a:p>
        </p:txBody>
      </p:sp>
      <p:sp>
        <p:nvSpPr>
          <p:cNvPr id="14" name="Flussdiagramm: Verbinder 13">
            <a:extLst>
              <a:ext uri="{FF2B5EF4-FFF2-40B4-BE49-F238E27FC236}">
                <a16:creationId xmlns:a16="http://schemas.microsoft.com/office/drawing/2014/main" id="{D780433C-E7FB-429E-8569-E8EF9EACB3D6}"/>
              </a:ext>
            </a:extLst>
          </p:cNvPr>
          <p:cNvSpPr/>
          <p:nvPr/>
        </p:nvSpPr>
        <p:spPr>
          <a:xfrm rot="1397">
            <a:off x="4770833" y="3954924"/>
            <a:ext cx="322158" cy="320762"/>
          </a:xfrm>
          <a:prstGeom prst="flowChartConnector">
            <a:avLst/>
          </a:prstGeom>
          <a:solidFill>
            <a:schemeClr val="bg1"/>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00762620-44DC-4A4F-8E5A-868A5C652AD5}"/>
              </a:ext>
            </a:extLst>
          </p:cNvPr>
          <p:cNvSpPr txBox="1"/>
          <p:nvPr/>
        </p:nvSpPr>
        <p:spPr>
          <a:xfrm rot="19852653">
            <a:off x="1118223" y="2558341"/>
            <a:ext cx="4004579" cy="461665"/>
          </a:xfrm>
          <a:prstGeom prst="rect">
            <a:avLst/>
          </a:prstGeom>
          <a:noFill/>
        </p:spPr>
        <p:txBody>
          <a:bodyPr wrap="square" rtlCol="0">
            <a:spAutoFit/>
          </a:bodyPr>
          <a:lstStyle/>
          <a:p>
            <a:r>
              <a:rPr lang="de-DE" sz="2400" dirty="0">
                <a:solidFill>
                  <a:srgbClr val="216DAF"/>
                </a:solidFill>
              </a:rPr>
              <a:t>1. Begrüßung und Einführung</a:t>
            </a:r>
          </a:p>
        </p:txBody>
      </p:sp>
      <p:sp>
        <p:nvSpPr>
          <p:cNvPr id="19" name="Flussdiagramm: Verbinder 51">
            <a:extLst>
              <a:ext uri="{FF2B5EF4-FFF2-40B4-BE49-F238E27FC236}">
                <a16:creationId xmlns:a16="http://schemas.microsoft.com/office/drawing/2014/main" id="{98550C5E-88FA-36FC-94D2-39B860517360}"/>
              </a:ext>
            </a:extLst>
          </p:cNvPr>
          <p:cNvSpPr/>
          <p:nvPr/>
        </p:nvSpPr>
        <p:spPr>
          <a:xfrm rot="1397">
            <a:off x="3017734" y="3974772"/>
            <a:ext cx="322158" cy="320762"/>
          </a:xfrm>
          <a:prstGeom prst="flowChartConnector">
            <a:avLst/>
          </a:prstGeom>
          <a:solidFill>
            <a:schemeClr val="bg1"/>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Textfeld 19">
            <a:extLst>
              <a:ext uri="{FF2B5EF4-FFF2-40B4-BE49-F238E27FC236}">
                <a16:creationId xmlns:a16="http://schemas.microsoft.com/office/drawing/2014/main" id="{F2C43B03-4480-752C-A924-AC9EBB7A6726}"/>
              </a:ext>
            </a:extLst>
          </p:cNvPr>
          <p:cNvSpPr txBox="1"/>
          <p:nvPr/>
        </p:nvSpPr>
        <p:spPr>
          <a:xfrm rot="19852653">
            <a:off x="2753514" y="2559627"/>
            <a:ext cx="4004579" cy="461665"/>
          </a:xfrm>
          <a:prstGeom prst="rect">
            <a:avLst/>
          </a:prstGeom>
          <a:noFill/>
        </p:spPr>
        <p:txBody>
          <a:bodyPr wrap="square" rtlCol="0">
            <a:spAutoFit/>
          </a:bodyPr>
          <a:lstStyle/>
          <a:p>
            <a:r>
              <a:rPr lang="de-DE" sz="2400" dirty="0"/>
              <a:t>2. Rückblick</a:t>
            </a:r>
          </a:p>
        </p:txBody>
      </p:sp>
      <p:pic>
        <p:nvPicPr>
          <p:cNvPr id="18" name="Grafik 3">
            <a:extLst>
              <a:ext uri="{FF2B5EF4-FFF2-40B4-BE49-F238E27FC236}">
                <a16:creationId xmlns:a16="http://schemas.microsoft.com/office/drawing/2014/main" id="{501F9F2E-C98F-769A-C468-A58599C36A99}"/>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t="15320"/>
          <a:stretch/>
        </p:blipFill>
        <p:spPr bwMode="auto">
          <a:xfrm>
            <a:off x="7427937" y="5673405"/>
            <a:ext cx="4764063"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22058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7F70071B-46E2-4D44-B098-D75B2286014D}"/>
              </a:ext>
            </a:extLst>
          </p:cNvPr>
          <p:cNvSpPr>
            <a:spLocks noGrp="1"/>
          </p:cNvSpPr>
          <p:nvPr>
            <p:ph type="title"/>
          </p:nvPr>
        </p:nvSpPr>
        <p:spPr>
          <a:xfrm>
            <a:off x="336755" y="222910"/>
            <a:ext cx="10515600" cy="1325563"/>
          </a:xfrm>
        </p:spPr>
        <p:txBody>
          <a:bodyPr/>
          <a:lstStyle/>
          <a:p>
            <a:r>
              <a:rPr lang="de-DE" dirty="0">
                <a:solidFill>
                  <a:srgbClr val="216DAF"/>
                </a:solidFill>
              </a:rPr>
              <a:t>Themenspeicher</a:t>
            </a:r>
          </a:p>
        </p:txBody>
      </p:sp>
      <p:graphicFrame>
        <p:nvGraphicFramePr>
          <p:cNvPr id="9" name="Inhaltsplatzhalter 4">
            <a:extLst>
              <a:ext uri="{FF2B5EF4-FFF2-40B4-BE49-F238E27FC236}">
                <a16:creationId xmlns:a16="http://schemas.microsoft.com/office/drawing/2014/main" id="{4473C393-084E-0569-9FD9-2F33E15D159F}"/>
              </a:ext>
            </a:extLst>
          </p:cNvPr>
          <p:cNvGraphicFramePr>
            <a:graphicFrameLocks/>
          </p:cNvGraphicFramePr>
          <p:nvPr>
            <p:extLst>
              <p:ext uri="{D42A27DB-BD31-4B8C-83A1-F6EECF244321}">
                <p14:modId xmlns:p14="http://schemas.microsoft.com/office/powerpoint/2010/main" val="4090490936"/>
              </p:ext>
            </p:extLst>
          </p:nvPr>
        </p:nvGraphicFramePr>
        <p:xfrm>
          <a:off x="403255" y="1408693"/>
          <a:ext cx="10515600" cy="4603664"/>
        </p:xfrm>
        <a:graphic>
          <a:graphicData uri="http://schemas.openxmlformats.org/drawingml/2006/table">
            <a:tbl>
              <a:tblPr firstRow="1" bandRow="1">
                <a:tableStyleId>{5C22544A-7EE6-4342-B048-85BDC9FD1C3A}</a:tableStyleId>
              </a:tblPr>
              <a:tblGrid>
                <a:gridCol w="5279088">
                  <a:extLst>
                    <a:ext uri="{9D8B030D-6E8A-4147-A177-3AD203B41FA5}">
                      <a16:colId xmlns:a16="http://schemas.microsoft.com/office/drawing/2014/main" val="104784587"/>
                    </a:ext>
                  </a:extLst>
                </a:gridCol>
                <a:gridCol w="5236512">
                  <a:extLst>
                    <a:ext uri="{9D8B030D-6E8A-4147-A177-3AD203B41FA5}">
                      <a16:colId xmlns:a16="http://schemas.microsoft.com/office/drawing/2014/main" val="192116466"/>
                    </a:ext>
                  </a:extLst>
                </a:gridCol>
              </a:tblGrid>
              <a:tr h="483234">
                <a:tc>
                  <a:txBody>
                    <a:bodyPr/>
                    <a:lstStyle/>
                    <a:p>
                      <a:r>
                        <a:rPr lang="de-DE" dirty="0"/>
                        <a:t>Unterbrechung</a:t>
                      </a:r>
                    </a:p>
                  </a:txBody>
                  <a:tcPr anchor="ctr"/>
                </a:tc>
                <a:tc>
                  <a:txBody>
                    <a:bodyPr/>
                    <a:lstStyle/>
                    <a:p>
                      <a:r>
                        <a:rPr lang="de-DE" dirty="0"/>
                        <a:t>Maßnahme</a:t>
                      </a:r>
                    </a:p>
                  </a:txBody>
                  <a:tcPr anchor="ctr"/>
                </a:tc>
                <a:extLst>
                  <a:ext uri="{0D108BD9-81ED-4DB2-BD59-A6C34878D82A}">
                    <a16:rowId xmlns:a16="http://schemas.microsoft.com/office/drawing/2014/main" val="3355782975"/>
                  </a:ext>
                </a:extLst>
              </a:tr>
              <a:tr h="824086">
                <a:tc>
                  <a:txBody>
                    <a:bodyPr/>
                    <a:lstStyle/>
                    <a:p>
                      <a:endParaRPr lang="de-DE" sz="1600" dirty="0">
                        <a:highlight>
                          <a:srgbClr val="FFFF00"/>
                        </a:highlight>
                      </a:endParaRPr>
                    </a:p>
                  </a:txBody>
                  <a:tcPr/>
                </a:tc>
                <a:tc>
                  <a:txBody>
                    <a:bodyPr/>
                    <a:lstStyle/>
                    <a:p>
                      <a:endParaRPr lang="de-DE" sz="1600" dirty="0">
                        <a:highlight>
                          <a:srgbClr val="FFFF00"/>
                        </a:highlight>
                      </a:endParaRPr>
                    </a:p>
                  </a:txBody>
                  <a:tcPr/>
                </a:tc>
                <a:extLst>
                  <a:ext uri="{0D108BD9-81ED-4DB2-BD59-A6C34878D82A}">
                    <a16:rowId xmlns:a16="http://schemas.microsoft.com/office/drawing/2014/main" val="232451517"/>
                  </a:ext>
                </a:extLst>
              </a:tr>
              <a:tr h="824086">
                <a:tc>
                  <a:txBody>
                    <a:bodyPr/>
                    <a:lstStyle/>
                    <a:p>
                      <a:endParaRPr lang="de-DE" sz="1600" dirty="0">
                        <a:highlight>
                          <a:srgbClr val="FFFF00"/>
                        </a:highlight>
                      </a:endParaRPr>
                    </a:p>
                  </a:txBody>
                  <a:tcPr/>
                </a:tc>
                <a:tc>
                  <a:txBody>
                    <a:bodyPr/>
                    <a:lstStyle/>
                    <a:p>
                      <a:endParaRPr lang="de-DE" sz="1600" dirty="0">
                        <a:highlight>
                          <a:srgbClr val="FFFF00"/>
                        </a:highlight>
                      </a:endParaRPr>
                    </a:p>
                  </a:txBody>
                  <a:tcPr/>
                </a:tc>
                <a:extLst>
                  <a:ext uri="{0D108BD9-81ED-4DB2-BD59-A6C34878D82A}">
                    <a16:rowId xmlns:a16="http://schemas.microsoft.com/office/drawing/2014/main" val="3202296949"/>
                  </a:ext>
                </a:extLst>
              </a:tr>
              <a:tr h="824086">
                <a:tc>
                  <a:txBody>
                    <a:bodyPr/>
                    <a:lstStyle/>
                    <a:p>
                      <a:endParaRPr lang="de-DE" sz="1600" dirty="0">
                        <a:highlight>
                          <a:srgbClr val="FFFF00"/>
                        </a:highlight>
                      </a:endParaRPr>
                    </a:p>
                  </a:txBody>
                  <a:tcPr/>
                </a:tc>
                <a:tc>
                  <a:txBody>
                    <a:bodyPr/>
                    <a:lstStyle/>
                    <a:p>
                      <a:endParaRPr lang="de-DE" sz="1600" dirty="0">
                        <a:highlight>
                          <a:srgbClr val="FFFF00"/>
                        </a:highlight>
                      </a:endParaRPr>
                    </a:p>
                  </a:txBody>
                  <a:tcPr/>
                </a:tc>
                <a:extLst>
                  <a:ext uri="{0D108BD9-81ED-4DB2-BD59-A6C34878D82A}">
                    <a16:rowId xmlns:a16="http://schemas.microsoft.com/office/drawing/2014/main" val="32034505"/>
                  </a:ext>
                </a:extLst>
              </a:tr>
              <a:tr h="824086">
                <a:tc>
                  <a:txBody>
                    <a:bodyPr/>
                    <a:lstStyle/>
                    <a:p>
                      <a:endParaRPr lang="de-DE" sz="1600" dirty="0">
                        <a:highlight>
                          <a:srgbClr val="FFFF00"/>
                        </a:highlight>
                      </a:endParaRPr>
                    </a:p>
                  </a:txBody>
                  <a:tcPr/>
                </a:tc>
                <a:tc>
                  <a:txBody>
                    <a:bodyPr/>
                    <a:lstStyle/>
                    <a:p>
                      <a:endParaRPr lang="de-DE" sz="1600" dirty="0">
                        <a:highlight>
                          <a:srgbClr val="FFFF00"/>
                        </a:highlight>
                      </a:endParaRPr>
                    </a:p>
                  </a:txBody>
                  <a:tcPr/>
                </a:tc>
                <a:extLst>
                  <a:ext uri="{0D108BD9-81ED-4DB2-BD59-A6C34878D82A}">
                    <a16:rowId xmlns:a16="http://schemas.microsoft.com/office/drawing/2014/main" val="1924644486"/>
                  </a:ext>
                </a:extLst>
              </a:tr>
              <a:tr h="824086">
                <a:tc>
                  <a:txBody>
                    <a:bodyPr/>
                    <a:lstStyle/>
                    <a:p>
                      <a:endParaRPr lang="de-DE" sz="1600" dirty="0">
                        <a:highlight>
                          <a:srgbClr val="FFFF00"/>
                        </a:highlight>
                      </a:endParaRPr>
                    </a:p>
                  </a:txBody>
                  <a:tcPr/>
                </a:tc>
                <a:tc>
                  <a:txBody>
                    <a:bodyPr/>
                    <a:lstStyle/>
                    <a:p>
                      <a:endParaRPr lang="de-DE" sz="1600" dirty="0"/>
                    </a:p>
                  </a:txBody>
                  <a:tcPr/>
                </a:tc>
                <a:extLst>
                  <a:ext uri="{0D108BD9-81ED-4DB2-BD59-A6C34878D82A}">
                    <a16:rowId xmlns:a16="http://schemas.microsoft.com/office/drawing/2014/main" val="1316275874"/>
                  </a:ext>
                </a:extLst>
              </a:tr>
            </a:tbl>
          </a:graphicData>
        </a:graphic>
      </p:graphicFrame>
      <p:sp>
        <p:nvSpPr>
          <p:cNvPr id="4" name="Textfeld 3">
            <a:extLst>
              <a:ext uri="{FF2B5EF4-FFF2-40B4-BE49-F238E27FC236}">
                <a16:creationId xmlns:a16="http://schemas.microsoft.com/office/drawing/2014/main" id="{1A9F2035-5DC5-4E2B-8BBD-EBE968962B6F}"/>
              </a:ext>
            </a:extLst>
          </p:cNvPr>
          <p:cNvSpPr txBox="1"/>
          <p:nvPr/>
        </p:nvSpPr>
        <p:spPr>
          <a:xfrm>
            <a:off x="8637681" y="639444"/>
            <a:ext cx="3206662" cy="1569660"/>
          </a:xfrm>
          <a:prstGeom prst="rect">
            <a:avLst/>
          </a:prstGeom>
          <a:solidFill>
            <a:srgbClr val="FFFF00"/>
          </a:solidFill>
          <a:ln w="25400">
            <a:noFill/>
          </a:ln>
        </p:spPr>
        <p:txBody>
          <a:bodyPr wrap="square" rtlCol="0">
            <a:spAutoFit/>
          </a:bodyPr>
          <a:lstStyle/>
          <a:p>
            <a:r>
              <a:rPr lang="de-DE" sz="1600" kern="0" dirty="0"/>
              <a:t>Listen Sie hier ggf. Maßnahmen und Unterbrechungen auf, die zu einem späteren Zeitpunkt bearbeitet werden sollen. Notieren Sie sich dies zur Wiedervorlage (zum Beispiel in einem Jahr).</a:t>
            </a:r>
          </a:p>
        </p:txBody>
      </p:sp>
      <p:sp>
        <p:nvSpPr>
          <p:cNvPr id="5" name="Datumsplatzhalter 3">
            <a:extLst>
              <a:ext uri="{FF2B5EF4-FFF2-40B4-BE49-F238E27FC236}">
                <a16:creationId xmlns:a16="http://schemas.microsoft.com/office/drawing/2014/main" id="{14B06A9C-F031-A9D8-3A05-1D5795C20ADB}"/>
              </a:ext>
            </a:extLst>
          </p:cNvPr>
          <p:cNvSpPr>
            <a:spLocks noGrp="1"/>
          </p:cNvSpPr>
          <p:nvPr>
            <p:ph type="dt" sz="half" idx="10"/>
          </p:nvPr>
        </p:nvSpPr>
        <p:spPr>
          <a:xfrm>
            <a:off x="347030" y="6360048"/>
            <a:ext cx="2153893" cy="365124"/>
          </a:xfrm>
        </p:spPr>
        <p:txBody>
          <a:bodyPr/>
          <a:lstStyle/>
          <a:p>
            <a:fld id="{DAF685D8-4D19-4C36-90AF-649C0556C7DC}" type="datetime1">
              <a:rPr lang="de-DE" smtClean="0"/>
              <a:t>12.10.22</a:t>
            </a:fld>
            <a:endParaRPr lang="de-DE" dirty="0"/>
          </a:p>
        </p:txBody>
      </p:sp>
      <p:sp>
        <p:nvSpPr>
          <p:cNvPr id="6" name="Foliennummernplatzhalter 5">
            <a:extLst>
              <a:ext uri="{FF2B5EF4-FFF2-40B4-BE49-F238E27FC236}">
                <a16:creationId xmlns:a16="http://schemas.microsoft.com/office/drawing/2014/main" id="{14DF9F09-683A-6CA1-3654-E8C7508DBBE0}"/>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30</a:t>
            </a:fld>
            <a:endParaRPr lang="de-DE"/>
          </a:p>
        </p:txBody>
      </p:sp>
    </p:spTree>
    <p:extLst>
      <p:ext uri="{BB962C8B-B14F-4D97-AF65-F5344CB8AC3E}">
        <p14:creationId xmlns:p14="http://schemas.microsoft.com/office/powerpoint/2010/main" val="25435731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02F72D-1907-4CDE-92DD-6CBD0FE0E6DB}"/>
              </a:ext>
            </a:extLst>
          </p:cNvPr>
          <p:cNvSpPr>
            <a:spLocks noGrp="1"/>
          </p:cNvSpPr>
          <p:nvPr>
            <p:ph type="title"/>
          </p:nvPr>
        </p:nvSpPr>
        <p:spPr/>
        <p:txBody>
          <a:bodyPr>
            <a:normAutofit/>
          </a:bodyPr>
          <a:lstStyle/>
          <a:p>
            <a:r>
              <a:rPr lang="de-DE" sz="3800" dirty="0">
                <a:solidFill>
                  <a:srgbClr val="216DAF"/>
                </a:solidFill>
              </a:rPr>
              <a:t>Agenda</a:t>
            </a:r>
          </a:p>
        </p:txBody>
      </p:sp>
      <p:sp>
        <p:nvSpPr>
          <p:cNvPr id="4" name="Datumsplatzhalter 3">
            <a:extLst>
              <a:ext uri="{FF2B5EF4-FFF2-40B4-BE49-F238E27FC236}">
                <a16:creationId xmlns:a16="http://schemas.microsoft.com/office/drawing/2014/main" id="{31A01CA8-6AD8-420C-A5D2-6B64F1C77E4D}"/>
              </a:ext>
            </a:extLst>
          </p:cNvPr>
          <p:cNvSpPr>
            <a:spLocks noGrp="1"/>
          </p:cNvSpPr>
          <p:nvPr>
            <p:ph type="dt" sz="half" idx="10"/>
          </p:nvPr>
        </p:nvSpPr>
        <p:spPr/>
        <p:txBody>
          <a:bodyPr/>
          <a:lstStyle/>
          <a:p>
            <a:fld id="{DAF685D8-4D19-4C36-90AF-649C0556C7DC}" type="datetime1">
              <a:rPr lang="de-DE" smtClean="0"/>
              <a:t>12.10.22</a:t>
            </a:fld>
            <a:endParaRPr lang="de-DE" dirty="0"/>
          </a:p>
        </p:txBody>
      </p:sp>
      <p:sp>
        <p:nvSpPr>
          <p:cNvPr id="6" name="Foliennummernplatzhalter 5">
            <a:extLst>
              <a:ext uri="{FF2B5EF4-FFF2-40B4-BE49-F238E27FC236}">
                <a16:creationId xmlns:a16="http://schemas.microsoft.com/office/drawing/2014/main" id="{D2714C7B-C033-4983-BF64-F075DE0FD179}"/>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31</a:t>
            </a:fld>
            <a:endParaRPr lang="de-DE"/>
          </a:p>
        </p:txBody>
      </p:sp>
      <p:sp>
        <p:nvSpPr>
          <p:cNvPr id="46" name="Textfeld 45">
            <a:extLst>
              <a:ext uri="{FF2B5EF4-FFF2-40B4-BE49-F238E27FC236}">
                <a16:creationId xmlns:a16="http://schemas.microsoft.com/office/drawing/2014/main" id="{D6D191D1-E5F3-40E9-8B92-A200BF30C990}"/>
              </a:ext>
            </a:extLst>
          </p:cNvPr>
          <p:cNvSpPr txBox="1"/>
          <p:nvPr/>
        </p:nvSpPr>
        <p:spPr>
          <a:xfrm rot="19795277">
            <a:off x="4434492" y="2350904"/>
            <a:ext cx="4609946" cy="461665"/>
          </a:xfrm>
          <a:prstGeom prst="rect">
            <a:avLst/>
          </a:prstGeom>
          <a:noFill/>
        </p:spPr>
        <p:txBody>
          <a:bodyPr wrap="square" rtlCol="0">
            <a:spAutoFit/>
          </a:bodyPr>
          <a:lstStyle/>
          <a:p>
            <a:r>
              <a:rPr lang="de-DE" sz="2400" dirty="0"/>
              <a:t>3. Unterbrechungsmanagement</a:t>
            </a:r>
          </a:p>
        </p:txBody>
      </p:sp>
      <p:cxnSp>
        <p:nvCxnSpPr>
          <p:cNvPr id="47" name="Gerader Verbinder 46">
            <a:extLst>
              <a:ext uri="{FF2B5EF4-FFF2-40B4-BE49-F238E27FC236}">
                <a16:creationId xmlns:a16="http://schemas.microsoft.com/office/drawing/2014/main" id="{35E7D22E-826D-43E1-A2CA-153CF07058A2}"/>
              </a:ext>
            </a:extLst>
          </p:cNvPr>
          <p:cNvCxnSpPr>
            <a:cxnSpLocks/>
          </p:cNvCxnSpPr>
          <p:nvPr/>
        </p:nvCxnSpPr>
        <p:spPr>
          <a:xfrm flipV="1">
            <a:off x="476047" y="4107303"/>
            <a:ext cx="9506153" cy="27850"/>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9" name="Flussdiagramm: Verbinder 48">
            <a:extLst>
              <a:ext uri="{FF2B5EF4-FFF2-40B4-BE49-F238E27FC236}">
                <a16:creationId xmlns:a16="http://schemas.microsoft.com/office/drawing/2014/main" id="{F8934D2D-B5AE-4FBA-A540-724231F4B945}"/>
              </a:ext>
            </a:extLst>
          </p:cNvPr>
          <p:cNvSpPr/>
          <p:nvPr/>
        </p:nvSpPr>
        <p:spPr>
          <a:xfrm rot="1397">
            <a:off x="8449521" y="3954923"/>
            <a:ext cx="322158" cy="320762"/>
          </a:xfrm>
          <a:prstGeom prst="flowChartConnector">
            <a:avLst/>
          </a:prstGeom>
          <a:solidFill>
            <a:srgbClr val="216DA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a:extLst>
              <a:ext uri="{FF2B5EF4-FFF2-40B4-BE49-F238E27FC236}">
                <a16:creationId xmlns:a16="http://schemas.microsoft.com/office/drawing/2014/main" id="{D66315E5-5FFD-4162-8D24-54D92A5640BF}"/>
              </a:ext>
            </a:extLst>
          </p:cNvPr>
          <p:cNvSpPr txBox="1"/>
          <p:nvPr/>
        </p:nvSpPr>
        <p:spPr>
          <a:xfrm rot="19833132">
            <a:off x="8184725" y="2612681"/>
            <a:ext cx="3805087" cy="461665"/>
          </a:xfrm>
          <a:prstGeom prst="rect">
            <a:avLst/>
          </a:prstGeom>
          <a:noFill/>
        </p:spPr>
        <p:txBody>
          <a:bodyPr wrap="square" rtlCol="0">
            <a:spAutoFit/>
          </a:bodyPr>
          <a:lstStyle>
            <a:defPPr>
              <a:defRPr lang="de-DE"/>
            </a:defPPr>
            <a:lvl1pPr>
              <a:defRPr sz="2400">
                <a:solidFill>
                  <a:schemeClr val="accent1"/>
                </a:solidFill>
              </a:defRPr>
            </a:lvl1pPr>
          </a:lstStyle>
          <a:p>
            <a:r>
              <a:rPr lang="de-DE" dirty="0">
                <a:solidFill>
                  <a:srgbClr val="216DAF"/>
                </a:solidFill>
              </a:rPr>
              <a:t>5. Abschluss &amp; Fragerunde</a:t>
            </a:r>
          </a:p>
        </p:txBody>
      </p:sp>
      <p:sp>
        <p:nvSpPr>
          <p:cNvPr id="51" name="Flussdiagramm: Verbinder 50">
            <a:extLst>
              <a:ext uri="{FF2B5EF4-FFF2-40B4-BE49-F238E27FC236}">
                <a16:creationId xmlns:a16="http://schemas.microsoft.com/office/drawing/2014/main" id="{FC7219B3-00DD-4262-A4F2-CAE41173DFD3}"/>
              </a:ext>
            </a:extLst>
          </p:cNvPr>
          <p:cNvSpPr/>
          <p:nvPr/>
        </p:nvSpPr>
        <p:spPr>
          <a:xfrm rot="1397">
            <a:off x="6603438" y="3946922"/>
            <a:ext cx="322158" cy="320762"/>
          </a:xfrm>
          <a:prstGeom prst="flowChartConnector">
            <a:avLst/>
          </a:prstGeom>
          <a:solidFill>
            <a:schemeClr val="bg1"/>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Flussdiagramm: Verbinder 51">
            <a:extLst>
              <a:ext uri="{FF2B5EF4-FFF2-40B4-BE49-F238E27FC236}">
                <a16:creationId xmlns:a16="http://schemas.microsoft.com/office/drawing/2014/main" id="{8D88CF9A-F4BE-4DE3-A538-5DB428DF14F1}"/>
              </a:ext>
            </a:extLst>
          </p:cNvPr>
          <p:cNvSpPr/>
          <p:nvPr/>
        </p:nvSpPr>
        <p:spPr>
          <a:xfrm rot="1397">
            <a:off x="1397671" y="3958675"/>
            <a:ext cx="322158" cy="320762"/>
          </a:xfrm>
          <a:prstGeom prst="flowChartConnector">
            <a:avLst/>
          </a:prstGeom>
          <a:solidFill>
            <a:schemeClr val="bg1"/>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a:extLst>
              <a:ext uri="{FF2B5EF4-FFF2-40B4-BE49-F238E27FC236}">
                <a16:creationId xmlns:a16="http://schemas.microsoft.com/office/drawing/2014/main" id="{FA319211-A6FE-4229-BD78-0259EE36C704}"/>
              </a:ext>
            </a:extLst>
          </p:cNvPr>
          <p:cNvSpPr txBox="1"/>
          <p:nvPr/>
        </p:nvSpPr>
        <p:spPr>
          <a:xfrm rot="19790989">
            <a:off x="6189855" y="2105622"/>
            <a:ext cx="5575405" cy="461665"/>
          </a:xfrm>
          <a:prstGeom prst="rect">
            <a:avLst/>
          </a:prstGeom>
          <a:noFill/>
        </p:spPr>
        <p:txBody>
          <a:bodyPr wrap="square" rtlCol="0">
            <a:spAutoFit/>
          </a:bodyPr>
          <a:lstStyle/>
          <a:p>
            <a:r>
              <a:rPr lang="de-DE" sz="2400" dirty="0"/>
              <a:t>4. Ergebnisse &amp; Gestaltungsmaßnahmen</a:t>
            </a:r>
          </a:p>
        </p:txBody>
      </p:sp>
      <p:sp>
        <p:nvSpPr>
          <p:cNvPr id="14" name="Flussdiagramm: Verbinder 13">
            <a:extLst>
              <a:ext uri="{FF2B5EF4-FFF2-40B4-BE49-F238E27FC236}">
                <a16:creationId xmlns:a16="http://schemas.microsoft.com/office/drawing/2014/main" id="{D780433C-E7FB-429E-8569-E8EF9EACB3D6}"/>
              </a:ext>
            </a:extLst>
          </p:cNvPr>
          <p:cNvSpPr/>
          <p:nvPr/>
        </p:nvSpPr>
        <p:spPr>
          <a:xfrm rot="1397">
            <a:off x="4770833" y="3954924"/>
            <a:ext cx="322158" cy="320762"/>
          </a:xfrm>
          <a:prstGeom prst="flowChartConnector">
            <a:avLst/>
          </a:prstGeom>
          <a:solidFill>
            <a:schemeClr val="bg1"/>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00762620-44DC-4A4F-8E5A-868A5C652AD5}"/>
              </a:ext>
            </a:extLst>
          </p:cNvPr>
          <p:cNvSpPr txBox="1"/>
          <p:nvPr/>
        </p:nvSpPr>
        <p:spPr>
          <a:xfrm rot="19852653">
            <a:off x="1118223" y="2532941"/>
            <a:ext cx="4004579" cy="461665"/>
          </a:xfrm>
          <a:prstGeom prst="rect">
            <a:avLst/>
          </a:prstGeom>
          <a:noFill/>
        </p:spPr>
        <p:txBody>
          <a:bodyPr wrap="square" rtlCol="0">
            <a:spAutoFit/>
          </a:bodyPr>
          <a:lstStyle>
            <a:defPPr>
              <a:defRPr lang="de-DE"/>
            </a:defPPr>
            <a:lvl1pPr>
              <a:defRPr sz="2400"/>
            </a:lvl1pPr>
          </a:lstStyle>
          <a:p>
            <a:r>
              <a:rPr lang="de-DE" dirty="0"/>
              <a:t>1. Begrüßung und Einführung</a:t>
            </a:r>
          </a:p>
        </p:txBody>
      </p:sp>
      <p:sp>
        <p:nvSpPr>
          <p:cNvPr id="19" name="Flussdiagramm: Verbinder 51">
            <a:extLst>
              <a:ext uri="{FF2B5EF4-FFF2-40B4-BE49-F238E27FC236}">
                <a16:creationId xmlns:a16="http://schemas.microsoft.com/office/drawing/2014/main" id="{98550C5E-88FA-36FC-94D2-39B860517360}"/>
              </a:ext>
            </a:extLst>
          </p:cNvPr>
          <p:cNvSpPr/>
          <p:nvPr/>
        </p:nvSpPr>
        <p:spPr>
          <a:xfrm rot="1397">
            <a:off x="3017734" y="3974772"/>
            <a:ext cx="322158" cy="320762"/>
          </a:xfrm>
          <a:prstGeom prst="flowChartConnector">
            <a:avLst/>
          </a:prstGeom>
          <a:solidFill>
            <a:schemeClr val="bg1"/>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Textfeld 19">
            <a:extLst>
              <a:ext uri="{FF2B5EF4-FFF2-40B4-BE49-F238E27FC236}">
                <a16:creationId xmlns:a16="http://schemas.microsoft.com/office/drawing/2014/main" id="{F2C43B03-4480-752C-A924-AC9EBB7A6726}"/>
              </a:ext>
            </a:extLst>
          </p:cNvPr>
          <p:cNvSpPr txBox="1"/>
          <p:nvPr/>
        </p:nvSpPr>
        <p:spPr>
          <a:xfrm rot="19852653">
            <a:off x="2752880" y="2536477"/>
            <a:ext cx="4004579" cy="461665"/>
          </a:xfrm>
          <a:prstGeom prst="rect">
            <a:avLst/>
          </a:prstGeom>
          <a:noFill/>
        </p:spPr>
        <p:txBody>
          <a:bodyPr wrap="square" rtlCol="0">
            <a:spAutoFit/>
          </a:bodyPr>
          <a:lstStyle>
            <a:defPPr>
              <a:defRPr lang="de-DE"/>
            </a:defPPr>
            <a:lvl1pPr>
              <a:defRPr sz="2400"/>
            </a:lvl1pPr>
          </a:lstStyle>
          <a:p>
            <a:r>
              <a:rPr lang="de-DE" dirty="0"/>
              <a:t>2. Rückblick</a:t>
            </a:r>
          </a:p>
        </p:txBody>
      </p:sp>
      <p:pic>
        <p:nvPicPr>
          <p:cNvPr id="18" name="Grafik 3">
            <a:extLst>
              <a:ext uri="{FF2B5EF4-FFF2-40B4-BE49-F238E27FC236}">
                <a16:creationId xmlns:a16="http://schemas.microsoft.com/office/drawing/2014/main" id="{501F9F2E-C98F-769A-C468-A58599C36A99}"/>
              </a:ext>
            </a:extLst>
          </p:cNvPr>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t="15320"/>
          <a:stretch/>
        </p:blipFill>
        <p:spPr bwMode="auto">
          <a:xfrm>
            <a:off x="7427937" y="5673405"/>
            <a:ext cx="4764063"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284051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D337CD-D7AE-46F9-A99F-E4EA158A077C}"/>
              </a:ext>
            </a:extLst>
          </p:cNvPr>
          <p:cNvSpPr>
            <a:spLocks noGrp="1"/>
          </p:cNvSpPr>
          <p:nvPr>
            <p:ph type="title"/>
          </p:nvPr>
        </p:nvSpPr>
        <p:spPr>
          <a:xfrm>
            <a:off x="801688" y="1417370"/>
            <a:ext cx="10515600" cy="1325563"/>
          </a:xfrm>
        </p:spPr>
        <p:txBody>
          <a:bodyPr>
            <a:normAutofit/>
          </a:bodyPr>
          <a:lstStyle/>
          <a:p>
            <a:pPr algn="ctr"/>
            <a:r>
              <a:rPr lang="de-DE" sz="3800" b="0" dirty="0">
                <a:solidFill>
                  <a:srgbClr val="216DAF"/>
                </a:solidFill>
                <a:latin typeface="Calibri" panose="020F0502020204030204" pitchFamily="34" charset="0"/>
                <a:cs typeface="Calibri" panose="020F0502020204030204" pitchFamily="34" charset="0"/>
              </a:rPr>
              <a:t>Vielen Dank für Ihre Teilnahme!</a:t>
            </a:r>
            <a:endParaRPr lang="de-DE" sz="3800" b="0" dirty="0">
              <a:solidFill>
                <a:schemeClr val="accent5">
                  <a:lumMod val="75000"/>
                </a:schemeClr>
              </a:solidFill>
              <a:latin typeface="Calibri" panose="020F0502020204030204" pitchFamily="34" charset="0"/>
              <a:cs typeface="Calibri" panose="020F0502020204030204" pitchFamily="34" charset="0"/>
            </a:endParaRPr>
          </a:p>
        </p:txBody>
      </p:sp>
      <p:pic>
        <p:nvPicPr>
          <p:cNvPr id="11" name="Grafik 10" descr="Fragen">
            <a:extLst>
              <a:ext uri="{FF2B5EF4-FFF2-40B4-BE49-F238E27FC236}">
                <a16:creationId xmlns:a16="http://schemas.microsoft.com/office/drawing/2014/main" id="{BB559BE6-CFD5-44E0-BF9B-76176433B804}"/>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7984672" y="2742933"/>
            <a:ext cx="2055857" cy="2055857"/>
          </a:xfrm>
          <a:prstGeom prst="rect">
            <a:avLst/>
          </a:prstGeom>
        </p:spPr>
      </p:pic>
      <p:sp>
        <p:nvSpPr>
          <p:cNvPr id="9" name="Inhaltsplatzhalter 2">
            <a:extLst>
              <a:ext uri="{FF2B5EF4-FFF2-40B4-BE49-F238E27FC236}">
                <a16:creationId xmlns:a16="http://schemas.microsoft.com/office/drawing/2014/main" id="{6C8CCFD0-FCE0-8965-5F9F-DFE38A75DFED}"/>
              </a:ext>
            </a:extLst>
          </p:cNvPr>
          <p:cNvSpPr txBox="1">
            <a:spLocks/>
          </p:cNvSpPr>
          <p:nvPr/>
        </p:nvSpPr>
        <p:spPr>
          <a:xfrm>
            <a:off x="838200" y="3666409"/>
            <a:ext cx="6113745" cy="2134134"/>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de-DE" sz="4000" dirty="0"/>
          </a:p>
          <a:p>
            <a:pPr marL="0" indent="0">
              <a:lnSpc>
                <a:spcPct val="100000"/>
              </a:lnSpc>
              <a:spcBef>
                <a:spcPts val="0"/>
              </a:spcBef>
              <a:buFont typeface="Arial" panose="020B0604020202020204" pitchFamily="34" charset="0"/>
              <a:buNone/>
            </a:pPr>
            <a:r>
              <a:rPr lang="de-DE" sz="3600" dirty="0">
                <a:solidFill>
                  <a:srgbClr val="216DAF"/>
                </a:solidFill>
                <a:latin typeface="Calibri" panose="020F0502020204030204" pitchFamily="34" charset="0"/>
                <a:cs typeface="Calibri" panose="020F0502020204030204" pitchFamily="34" charset="0"/>
              </a:rPr>
              <a:t>So erreichen Sie uns…</a:t>
            </a:r>
          </a:p>
          <a:p>
            <a:pPr marL="0" indent="0">
              <a:lnSpc>
                <a:spcPct val="100000"/>
              </a:lnSpc>
              <a:spcBef>
                <a:spcPts val="0"/>
              </a:spcBef>
              <a:buFont typeface="Arial" panose="020B0604020202020204" pitchFamily="34" charset="0"/>
              <a:buNone/>
            </a:pPr>
            <a:endParaRPr lang="de-DE" sz="2200" b="1" dirty="0">
              <a:highlight>
                <a:srgbClr val="FFFF00"/>
              </a:highlight>
            </a:endParaRPr>
          </a:p>
          <a:p>
            <a:pPr marL="0" indent="0">
              <a:lnSpc>
                <a:spcPct val="100000"/>
              </a:lnSpc>
              <a:spcBef>
                <a:spcPts val="0"/>
              </a:spcBef>
              <a:buFont typeface="Arial" panose="020B0604020202020204" pitchFamily="34" charset="0"/>
              <a:buNone/>
            </a:pPr>
            <a:r>
              <a:rPr lang="de-DE" sz="2200" b="1" dirty="0"/>
              <a:t>[Name der Kontaktperson]</a:t>
            </a:r>
          </a:p>
          <a:p>
            <a:pPr marL="0" indent="0">
              <a:lnSpc>
                <a:spcPct val="120000"/>
              </a:lnSpc>
              <a:spcBef>
                <a:spcPts val="0"/>
              </a:spcBef>
              <a:buFont typeface="Arial" panose="020B0604020202020204" pitchFamily="34" charset="0"/>
              <a:buNone/>
            </a:pPr>
            <a:r>
              <a:rPr lang="de-DE" sz="2200" dirty="0">
                <a:sym typeface="Wingdings" panose="05000000000000000000" pitchFamily="2" charset="2"/>
              </a:rPr>
              <a:t>E-Mail: [E-Mail-Adresse]</a:t>
            </a:r>
          </a:p>
          <a:p>
            <a:pPr marL="0" indent="0">
              <a:lnSpc>
                <a:spcPct val="120000"/>
              </a:lnSpc>
              <a:spcBef>
                <a:spcPts val="0"/>
              </a:spcBef>
              <a:buFont typeface="Arial" panose="020B0604020202020204" pitchFamily="34" charset="0"/>
              <a:buNone/>
            </a:pPr>
            <a:r>
              <a:rPr lang="de-DE" sz="2200" dirty="0">
                <a:sym typeface="Wingdings" panose="05000000000000000000" pitchFamily="2" charset="2"/>
              </a:rPr>
              <a:t>Tel.: [Telefonnummer]</a:t>
            </a:r>
            <a:endParaRPr lang="de-DE" sz="2200" dirty="0"/>
          </a:p>
          <a:p>
            <a:pPr marL="0" indent="0">
              <a:lnSpc>
                <a:spcPct val="120000"/>
              </a:lnSpc>
              <a:spcBef>
                <a:spcPts val="0"/>
              </a:spcBef>
              <a:buFont typeface="Arial" panose="020B0604020202020204" pitchFamily="34" charset="0"/>
              <a:buNone/>
            </a:pPr>
            <a:endParaRPr lang="de-DE" sz="2400" dirty="0"/>
          </a:p>
          <a:p>
            <a:pPr marL="0" indent="0">
              <a:buFont typeface="Arial" panose="020B0604020202020204" pitchFamily="34" charset="0"/>
              <a:buNone/>
            </a:pPr>
            <a:endParaRPr lang="de-DE" sz="2400" dirty="0"/>
          </a:p>
          <a:p>
            <a:pPr marL="0" indent="0">
              <a:buFont typeface="Arial" panose="020B0604020202020204" pitchFamily="34" charset="0"/>
              <a:buNone/>
            </a:pPr>
            <a:endParaRPr lang="de-DE" sz="2400" dirty="0"/>
          </a:p>
        </p:txBody>
      </p:sp>
      <p:pic>
        <p:nvPicPr>
          <p:cNvPr id="8" name="Grafik 3">
            <a:extLst>
              <a:ext uri="{FF2B5EF4-FFF2-40B4-BE49-F238E27FC236}">
                <a16:creationId xmlns:a16="http://schemas.microsoft.com/office/drawing/2014/main" id="{D3EAC119-C250-5BAA-A1BE-535094562027}"/>
              </a:ext>
            </a:extLst>
          </p:cNvPr>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t="15320"/>
          <a:stretch/>
        </p:blipFill>
        <p:spPr bwMode="auto">
          <a:xfrm>
            <a:off x="7427937" y="5673405"/>
            <a:ext cx="4764063"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feld 11">
            <a:extLst>
              <a:ext uri="{FF2B5EF4-FFF2-40B4-BE49-F238E27FC236}">
                <a16:creationId xmlns:a16="http://schemas.microsoft.com/office/drawing/2014/main" id="{03BAF4EF-AB9A-B5E7-1827-302E552D2FDB}"/>
              </a:ext>
            </a:extLst>
          </p:cNvPr>
          <p:cNvSpPr txBox="1"/>
          <p:nvPr/>
        </p:nvSpPr>
        <p:spPr>
          <a:xfrm>
            <a:off x="4014295" y="4728165"/>
            <a:ext cx="2558783" cy="584775"/>
          </a:xfrm>
          <a:prstGeom prst="rect">
            <a:avLst/>
          </a:prstGeom>
          <a:solidFill>
            <a:srgbClr val="FFFF00"/>
          </a:solidFill>
          <a:ln w="25400">
            <a:noFill/>
          </a:ln>
        </p:spPr>
        <p:txBody>
          <a:bodyPr wrap="square" rtlCol="0">
            <a:spAutoFit/>
          </a:bodyPr>
          <a:lstStyle/>
          <a:p>
            <a:r>
              <a:rPr lang="de-DE" sz="1600" kern="0" dirty="0"/>
              <a:t>Fügen Sie hier die Daten der Kontaktperson(en) ein.</a:t>
            </a:r>
          </a:p>
        </p:txBody>
      </p:sp>
      <p:sp>
        <p:nvSpPr>
          <p:cNvPr id="13" name="Datumsplatzhalter 3">
            <a:extLst>
              <a:ext uri="{FF2B5EF4-FFF2-40B4-BE49-F238E27FC236}">
                <a16:creationId xmlns:a16="http://schemas.microsoft.com/office/drawing/2014/main" id="{4226C7D1-5ABA-6997-732C-4840278B7F2C}"/>
              </a:ext>
            </a:extLst>
          </p:cNvPr>
          <p:cNvSpPr>
            <a:spLocks noGrp="1"/>
          </p:cNvSpPr>
          <p:nvPr>
            <p:ph type="dt" sz="half" idx="10"/>
          </p:nvPr>
        </p:nvSpPr>
        <p:spPr>
          <a:xfrm>
            <a:off x="347030" y="6360048"/>
            <a:ext cx="2153893" cy="365124"/>
          </a:xfrm>
        </p:spPr>
        <p:txBody>
          <a:bodyPr/>
          <a:lstStyle/>
          <a:p>
            <a:fld id="{DAF685D8-4D19-4C36-90AF-649C0556C7DC}" type="datetime1">
              <a:rPr lang="de-DE" smtClean="0"/>
              <a:t>12.10.22</a:t>
            </a:fld>
            <a:endParaRPr lang="de-DE" dirty="0"/>
          </a:p>
        </p:txBody>
      </p:sp>
      <p:sp>
        <p:nvSpPr>
          <p:cNvPr id="10" name="Foliennummernplatzhalter 5">
            <a:extLst>
              <a:ext uri="{FF2B5EF4-FFF2-40B4-BE49-F238E27FC236}">
                <a16:creationId xmlns:a16="http://schemas.microsoft.com/office/drawing/2014/main" id="{5B4EF16A-6A95-8A23-6AF4-9B4BD865449D}"/>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32</a:t>
            </a:fld>
            <a:endParaRPr lang="de-DE"/>
          </a:p>
        </p:txBody>
      </p:sp>
    </p:spTree>
    <p:extLst>
      <p:ext uri="{BB962C8B-B14F-4D97-AF65-F5344CB8AC3E}">
        <p14:creationId xmlns:p14="http://schemas.microsoft.com/office/powerpoint/2010/main" val="4063836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15EDEDF2-07AB-67D4-1148-EC3CDF5E5B68}"/>
              </a:ext>
            </a:extLst>
          </p:cNvPr>
          <p:cNvSpPr txBox="1">
            <a:spLocks/>
          </p:cNvSpPr>
          <p:nvPr/>
        </p:nvSpPr>
        <p:spPr>
          <a:xfrm>
            <a:off x="1892567" y="1668568"/>
            <a:ext cx="6883714" cy="18948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sz="6000" kern="1200" dirty="0" err="1">
                <a:solidFill>
                  <a:srgbClr val="216DAF"/>
                </a:solidFill>
                <a:latin typeface="+mj-lt"/>
                <a:ea typeface="+mj-ea"/>
                <a:cs typeface="+mj-cs"/>
              </a:rPr>
              <a:t>Herzlich</a:t>
            </a:r>
            <a:r>
              <a:rPr lang="en-US" sz="6000" kern="1200" dirty="0">
                <a:solidFill>
                  <a:srgbClr val="216DAF"/>
                </a:solidFill>
                <a:latin typeface="+mj-lt"/>
                <a:ea typeface="+mj-ea"/>
                <a:cs typeface="+mj-cs"/>
              </a:rPr>
              <a:t> </a:t>
            </a:r>
            <a:br>
              <a:rPr lang="en-US" sz="6000" kern="1200" dirty="0">
                <a:solidFill>
                  <a:srgbClr val="216DAF"/>
                </a:solidFill>
                <a:latin typeface="+mj-lt"/>
                <a:ea typeface="+mj-ea"/>
                <a:cs typeface="+mj-cs"/>
              </a:rPr>
            </a:br>
            <a:r>
              <a:rPr lang="en-US" sz="6000" dirty="0" err="1">
                <a:solidFill>
                  <a:srgbClr val="216DAF"/>
                </a:solidFill>
              </a:rPr>
              <a:t>w</a:t>
            </a:r>
            <a:r>
              <a:rPr lang="en-US" sz="6000" kern="1200" dirty="0" err="1">
                <a:solidFill>
                  <a:srgbClr val="216DAF"/>
                </a:solidFill>
                <a:latin typeface="+mj-lt"/>
                <a:ea typeface="+mj-ea"/>
                <a:cs typeface="+mj-cs"/>
              </a:rPr>
              <a:t>illkommen</a:t>
            </a:r>
            <a:r>
              <a:rPr lang="en-US" sz="6000" kern="1200" dirty="0">
                <a:solidFill>
                  <a:srgbClr val="216DAF"/>
                </a:solidFill>
                <a:latin typeface="+mj-lt"/>
                <a:ea typeface="+mj-ea"/>
                <a:cs typeface="+mj-cs"/>
              </a:rPr>
              <a:t>!</a:t>
            </a:r>
          </a:p>
        </p:txBody>
      </p:sp>
      <p:pic>
        <p:nvPicPr>
          <p:cNvPr id="6" name="Grafik 5" descr="Kundenbewertung mit einfarbiger Füllung">
            <a:extLst>
              <a:ext uri="{FF2B5EF4-FFF2-40B4-BE49-F238E27FC236}">
                <a16:creationId xmlns:a16="http://schemas.microsoft.com/office/drawing/2014/main" id="{6631BC77-62E9-A380-3086-6F6632D69E6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41704" y="1590260"/>
            <a:ext cx="2940933" cy="2940933"/>
          </a:xfrm>
          <a:prstGeom prst="rect">
            <a:avLst/>
          </a:prstGeom>
        </p:spPr>
      </p:pic>
      <p:sp>
        <p:nvSpPr>
          <p:cNvPr id="7" name="Datumsplatzhalter 3">
            <a:extLst>
              <a:ext uri="{FF2B5EF4-FFF2-40B4-BE49-F238E27FC236}">
                <a16:creationId xmlns:a16="http://schemas.microsoft.com/office/drawing/2014/main" id="{02C00DE4-9415-51F7-7C24-F2F1DA8F7995}"/>
              </a:ext>
            </a:extLst>
          </p:cNvPr>
          <p:cNvSpPr>
            <a:spLocks noGrp="1"/>
          </p:cNvSpPr>
          <p:nvPr>
            <p:ph type="dt" sz="half" idx="10"/>
          </p:nvPr>
        </p:nvSpPr>
        <p:spPr/>
        <p:txBody>
          <a:bodyPr/>
          <a:lstStyle/>
          <a:p>
            <a:fld id="{DAF685D8-4D19-4C36-90AF-649C0556C7DC}" type="datetime1">
              <a:rPr lang="de-DE" smtClean="0"/>
              <a:t>12.10.22</a:t>
            </a:fld>
            <a:endParaRPr lang="de-DE" dirty="0"/>
          </a:p>
        </p:txBody>
      </p:sp>
      <p:sp>
        <p:nvSpPr>
          <p:cNvPr id="8" name="Foliennummernplatzhalter 5">
            <a:extLst>
              <a:ext uri="{FF2B5EF4-FFF2-40B4-BE49-F238E27FC236}">
                <a16:creationId xmlns:a16="http://schemas.microsoft.com/office/drawing/2014/main" id="{4AC00EB6-AE86-FE3E-87B4-E153DCA1EEC4}"/>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4</a:t>
            </a:fld>
            <a:endParaRPr lang="de-DE"/>
          </a:p>
        </p:txBody>
      </p:sp>
    </p:spTree>
    <p:extLst>
      <p:ext uri="{BB962C8B-B14F-4D97-AF65-F5344CB8AC3E}">
        <p14:creationId xmlns:p14="http://schemas.microsoft.com/office/powerpoint/2010/main" val="3042396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DBFB671A-A519-4CCA-A017-89675DA8C149}"/>
              </a:ext>
            </a:extLst>
          </p:cNvPr>
          <p:cNvSpPr>
            <a:spLocks noGrp="1"/>
          </p:cNvSpPr>
          <p:nvPr>
            <p:ph idx="1"/>
          </p:nvPr>
        </p:nvSpPr>
        <p:spPr/>
        <p:txBody>
          <a:bodyPr/>
          <a:lstStyle/>
          <a:p>
            <a:pPr marL="0" indent="0">
              <a:buClr>
                <a:srgbClr val="216DAF"/>
              </a:buClr>
              <a:buNone/>
            </a:pPr>
            <a:r>
              <a:rPr lang="de-DE" sz="2500" dirty="0"/>
              <a:t>Alle Ergebnisse des heutigen Termins werden nur </a:t>
            </a:r>
            <a:r>
              <a:rPr lang="de-DE" sz="2500" b="1" dirty="0">
                <a:solidFill>
                  <a:srgbClr val="216DAF"/>
                </a:solidFill>
              </a:rPr>
              <a:t>anonymisiert</a:t>
            </a:r>
            <a:r>
              <a:rPr lang="de-DE" sz="2500" dirty="0"/>
              <a:t> weiterverwendet, das heißt es werden keine Rückschlüsse auf Ihre Person möglich sein!</a:t>
            </a:r>
          </a:p>
          <a:p>
            <a:pPr marL="0" indent="0">
              <a:buClr>
                <a:srgbClr val="216DAF"/>
              </a:buClr>
              <a:buNone/>
            </a:pPr>
            <a:endParaRPr lang="de-DE" sz="2500" dirty="0"/>
          </a:p>
          <a:p>
            <a:pPr marL="0" indent="0">
              <a:buClr>
                <a:srgbClr val="216DAF"/>
              </a:buClr>
              <a:buNone/>
            </a:pPr>
            <a:r>
              <a:rPr lang="de-DE" sz="2500" dirty="0"/>
              <a:t>Es dürfen keine personenbezogenen Daten zu </a:t>
            </a:r>
            <a:r>
              <a:rPr lang="de-DE" sz="2500" dirty="0" err="1"/>
              <a:t>Patient:innen</a:t>
            </a:r>
            <a:r>
              <a:rPr lang="de-DE" sz="2500" dirty="0"/>
              <a:t>, </a:t>
            </a:r>
            <a:r>
              <a:rPr lang="de-DE" sz="2500" dirty="0" err="1"/>
              <a:t>Kund:innen</a:t>
            </a:r>
            <a:r>
              <a:rPr lang="de-DE" sz="2500" dirty="0"/>
              <a:t> und </a:t>
            </a:r>
            <a:r>
              <a:rPr lang="de-DE" sz="2500" dirty="0" err="1"/>
              <a:t>Klient:innen</a:t>
            </a:r>
            <a:r>
              <a:rPr lang="de-DE" sz="2500" dirty="0"/>
              <a:t> ausgetauscht werden.</a:t>
            </a:r>
          </a:p>
          <a:p>
            <a:pPr marL="0" indent="0">
              <a:buNone/>
            </a:pPr>
            <a:endParaRPr lang="de-DE" dirty="0"/>
          </a:p>
        </p:txBody>
      </p:sp>
      <p:sp>
        <p:nvSpPr>
          <p:cNvPr id="2" name="Titel 1">
            <a:extLst>
              <a:ext uri="{FF2B5EF4-FFF2-40B4-BE49-F238E27FC236}">
                <a16:creationId xmlns:a16="http://schemas.microsoft.com/office/drawing/2014/main" id="{764731D4-7416-4C80-B195-798FDAAA4C22}"/>
              </a:ext>
            </a:extLst>
          </p:cNvPr>
          <p:cNvSpPr>
            <a:spLocks noGrp="1"/>
          </p:cNvSpPr>
          <p:nvPr>
            <p:ph type="title"/>
          </p:nvPr>
        </p:nvSpPr>
        <p:spPr/>
        <p:txBody>
          <a:bodyPr>
            <a:normAutofit/>
          </a:bodyPr>
          <a:lstStyle/>
          <a:p>
            <a:r>
              <a:rPr lang="de-DE" sz="3800" dirty="0">
                <a:solidFill>
                  <a:srgbClr val="216DAF"/>
                </a:solidFill>
              </a:rPr>
              <a:t>Datenschutz</a:t>
            </a:r>
          </a:p>
        </p:txBody>
      </p:sp>
      <p:sp>
        <p:nvSpPr>
          <p:cNvPr id="6" name="Datumsplatzhalter 3">
            <a:extLst>
              <a:ext uri="{FF2B5EF4-FFF2-40B4-BE49-F238E27FC236}">
                <a16:creationId xmlns:a16="http://schemas.microsoft.com/office/drawing/2014/main" id="{EE0A58C9-AF82-B04B-631D-0DE4E4CAABFB}"/>
              </a:ext>
            </a:extLst>
          </p:cNvPr>
          <p:cNvSpPr>
            <a:spLocks noGrp="1"/>
          </p:cNvSpPr>
          <p:nvPr>
            <p:ph type="dt" sz="half" idx="10"/>
          </p:nvPr>
        </p:nvSpPr>
        <p:spPr/>
        <p:txBody>
          <a:bodyPr/>
          <a:lstStyle/>
          <a:p>
            <a:fld id="{DAF685D8-4D19-4C36-90AF-649C0556C7DC}" type="datetime1">
              <a:rPr lang="de-DE" smtClean="0"/>
              <a:t>12.10.22</a:t>
            </a:fld>
            <a:endParaRPr lang="de-DE" dirty="0"/>
          </a:p>
        </p:txBody>
      </p:sp>
      <p:sp>
        <p:nvSpPr>
          <p:cNvPr id="7" name="Foliennummernplatzhalter 5">
            <a:extLst>
              <a:ext uri="{FF2B5EF4-FFF2-40B4-BE49-F238E27FC236}">
                <a16:creationId xmlns:a16="http://schemas.microsoft.com/office/drawing/2014/main" id="{42B97F66-55D3-7A60-76BA-F68846EA54A3}"/>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5</a:t>
            </a:fld>
            <a:endParaRPr lang="de-DE"/>
          </a:p>
        </p:txBody>
      </p:sp>
      <p:pic>
        <p:nvPicPr>
          <p:cNvPr id="5" name="Grafik 4" descr="Schild Häkchen mit einfarbiger Füllung">
            <a:extLst>
              <a:ext uri="{FF2B5EF4-FFF2-40B4-BE49-F238E27FC236}">
                <a16:creationId xmlns:a16="http://schemas.microsoft.com/office/drawing/2014/main" id="{E8778ABC-9FF1-2F7E-F005-D719C1152C1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362829" y="3764729"/>
            <a:ext cx="1700419" cy="1700419"/>
          </a:xfrm>
          <a:prstGeom prst="rect">
            <a:avLst/>
          </a:prstGeom>
        </p:spPr>
      </p:pic>
    </p:spTree>
    <p:extLst>
      <p:ext uri="{BB962C8B-B14F-4D97-AF65-F5344CB8AC3E}">
        <p14:creationId xmlns:p14="http://schemas.microsoft.com/office/powerpoint/2010/main" val="3127247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02F72D-1907-4CDE-92DD-6CBD0FE0E6DB}"/>
              </a:ext>
            </a:extLst>
          </p:cNvPr>
          <p:cNvSpPr>
            <a:spLocks noGrp="1"/>
          </p:cNvSpPr>
          <p:nvPr>
            <p:ph type="title"/>
          </p:nvPr>
        </p:nvSpPr>
        <p:spPr>
          <a:xfrm>
            <a:off x="327045" y="546393"/>
            <a:ext cx="10515600" cy="732637"/>
          </a:xfrm>
        </p:spPr>
        <p:txBody>
          <a:bodyPr>
            <a:normAutofit/>
          </a:bodyPr>
          <a:lstStyle/>
          <a:p>
            <a:r>
              <a:rPr lang="de-DE" sz="3800" dirty="0">
                <a:solidFill>
                  <a:srgbClr val="216DAF"/>
                </a:solidFill>
              </a:rPr>
              <a:t>Agenda</a:t>
            </a:r>
          </a:p>
        </p:txBody>
      </p:sp>
      <p:sp>
        <p:nvSpPr>
          <p:cNvPr id="46" name="Textfeld 45">
            <a:extLst>
              <a:ext uri="{FF2B5EF4-FFF2-40B4-BE49-F238E27FC236}">
                <a16:creationId xmlns:a16="http://schemas.microsoft.com/office/drawing/2014/main" id="{D6D191D1-E5F3-40E9-8B92-A200BF30C990}"/>
              </a:ext>
            </a:extLst>
          </p:cNvPr>
          <p:cNvSpPr txBox="1"/>
          <p:nvPr/>
        </p:nvSpPr>
        <p:spPr>
          <a:xfrm rot="19795277">
            <a:off x="4434492" y="2362479"/>
            <a:ext cx="4609946" cy="461665"/>
          </a:xfrm>
          <a:prstGeom prst="rect">
            <a:avLst/>
          </a:prstGeom>
          <a:noFill/>
        </p:spPr>
        <p:txBody>
          <a:bodyPr wrap="square" rtlCol="0">
            <a:spAutoFit/>
          </a:bodyPr>
          <a:lstStyle/>
          <a:p>
            <a:r>
              <a:rPr lang="de-DE" sz="2400" dirty="0"/>
              <a:t>3. Unterbrechungsmanagement</a:t>
            </a:r>
          </a:p>
        </p:txBody>
      </p:sp>
      <p:cxnSp>
        <p:nvCxnSpPr>
          <p:cNvPr id="47" name="Gerader Verbinder 46">
            <a:extLst>
              <a:ext uri="{FF2B5EF4-FFF2-40B4-BE49-F238E27FC236}">
                <a16:creationId xmlns:a16="http://schemas.microsoft.com/office/drawing/2014/main" id="{35E7D22E-826D-43E1-A2CA-153CF07058A2}"/>
              </a:ext>
            </a:extLst>
          </p:cNvPr>
          <p:cNvCxnSpPr>
            <a:cxnSpLocks/>
          </p:cNvCxnSpPr>
          <p:nvPr/>
        </p:nvCxnSpPr>
        <p:spPr>
          <a:xfrm flipV="1">
            <a:off x="476047" y="4107303"/>
            <a:ext cx="9506153" cy="27850"/>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9" name="Flussdiagramm: Verbinder 48">
            <a:extLst>
              <a:ext uri="{FF2B5EF4-FFF2-40B4-BE49-F238E27FC236}">
                <a16:creationId xmlns:a16="http://schemas.microsoft.com/office/drawing/2014/main" id="{F8934D2D-B5AE-4FBA-A540-724231F4B945}"/>
              </a:ext>
            </a:extLst>
          </p:cNvPr>
          <p:cNvSpPr/>
          <p:nvPr/>
        </p:nvSpPr>
        <p:spPr>
          <a:xfrm rot="1397">
            <a:off x="8449521" y="3954923"/>
            <a:ext cx="322158" cy="320762"/>
          </a:xfrm>
          <a:prstGeom prst="flowChartConnector">
            <a:avLst/>
          </a:prstGeom>
          <a:solidFill>
            <a:schemeClr val="bg1"/>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a:extLst>
              <a:ext uri="{FF2B5EF4-FFF2-40B4-BE49-F238E27FC236}">
                <a16:creationId xmlns:a16="http://schemas.microsoft.com/office/drawing/2014/main" id="{D66315E5-5FFD-4162-8D24-54D92A5640BF}"/>
              </a:ext>
            </a:extLst>
          </p:cNvPr>
          <p:cNvSpPr txBox="1"/>
          <p:nvPr/>
        </p:nvSpPr>
        <p:spPr>
          <a:xfrm rot="19833132">
            <a:off x="8184725" y="2566381"/>
            <a:ext cx="3805087" cy="461665"/>
          </a:xfrm>
          <a:prstGeom prst="rect">
            <a:avLst/>
          </a:prstGeom>
          <a:noFill/>
        </p:spPr>
        <p:txBody>
          <a:bodyPr wrap="square" rtlCol="0">
            <a:spAutoFit/>
          </a:bodyPr>
          <a:lstStyle/>
          <a:p>
            <a:r>
              <a:rPr lang="de-DE" sz="2400" dirty="0"/>
              <a:t>5. Abschluss &amp; Fragerunde</a:t>
            </a:r>
          </a:p>
        </p:txBody>
      </p:sp>
      <p:sp>
        <p:nvSpPr>
          <p:cNvPr id="51" name="Flussdiagramm: Verbinder 50">
            <a:extLst>
              <a:ext uri="{FF2B5EF4-FFF2-40B4-BE49-F238E27FC236}">
                <a16:creationId xmlns:a16="http://schemas.microsoft.com/office/drawing/2014/main" id="{FC7219B3-00DD-4262-A4F2-CAE41173DFD3}"/>
              </a:ext>
            </a:extLst>
          </p:cNvPr>
          <p:cNvSpPr/>
          <p:nvPr/>
        </p:nvSpPr>
        <p:spPr>
          <a:xfrm rot="1397">
            <a:off x="6603438" y="3946922"/>
            <a:ext cx="322158" cy="320762"/>
          </a:xfrm>
          <a:prstGeom prst="flowChartConnector">
            <a:avLst/>
          </a:prstGeom>
          <a:solidFill>
            <a:schemeClr val="bg1"/>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Flussdiagramm: Verbinder 51">
            <a:extLst>
              <a:ext uri="{FF2B5EF4-FFF2-40B4-BE49-F238E27FC236}">
                <a16:creationId xmlns:a16="http://schemas.microsoft.com/office/drawing/2014/main" id="{8D88CF9A-F4BE-4DE3-A538-5DB428DF14F1}"/>
              </a:ext>
            </a:extLst>
          </p:cNvPr>
          <p:cNvSpPr/>
          <p:nvPr/>
        </p:nvSpPr>
        <p:spPr>
          <a:xfrm rot="1397">
            <a:off x="1397671" y="3958675"/>
            <a:ext cx="322158" cy="320762"/>
          </a:xfrm>
          <a:prstGeom prst="flowChartConnector">
            <a:avLst/>
          </a:prstGeom>
          <a:solidFill>
            <a:schemeClr val="bg1"/>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a:extLst>
              <a:ext uri="{FF2B5EF4-FFF2-40B4-BE49-F238E27FC236}">
                <a16:creationId xmlns:a16="http://schemas.microsoft.com/office/drawing/2014/main" id="{FA319211-A6FE-4229-BD78-0259EE36C704}"/>
              </a:ext>
            </a:extLst>
          </p:cNvPr>
          <p:cNvSpPr txBox="1"/>
          <p:nvPr/>
        </p:nvSpPr>
        <p:spPr>
          <a:xfrm rot="19790989">
            <a:off x="6189855" y="2128772"/>
            <a:ext cx="5575405" cy="461665"/>
          </a:xfrm>
          <a:prstGeom prst="rect">
            <a:avLst/>
          </a:prstGeom>
          <a:noFill/>
        </p:spPr>
        <p:txBody>
          <a:bodyPr wrap="square" rtlCol="0">
            <a:spAutoFit/>
          </a:bodyPr>
          <a:lstStyle/>
          <a:p>
            <a:r>
              <a:rPr lang="de-DE" sz="2400" dirty="0"/>
              <a:t>4. Ergebnisse &amp; Gestaltungsmaßnahmen</a:t>
            </a:r>
          </a:p>
        </p:txBody>
      </p:sp>
      <p:sp>
        <p:nvSpPr>
          <p:cNvPr id="14" name="Flussdiagramm: Verbinder 13">
            <a:extLst>
              <a:ext uri="{FF2B5EF4-FFF2-40B4-BE49-F238E27FC236}">
                <a16:creationId xmlns:a16="http://schemas.microsoft.com/office/drawing/2014/main" id="{D780433C-E7FB-429E-8569-E8EF9EACB3D6}"/>
              </a:ext>
            </a:extLst>
          </p:cNvPr>
          <p:cNvSpPr/>
          <p:nvPr/>
        </p:nvSpPr>
        <p:spPr>
          <a:xfrm rot="1397">
            <a:off x="4770833" y="3954924"/>
            <a:ext cx="322158" cy="320762"/>
          </a:xfrm>
          <a:prstGeom prst="flowChartConnector">
            <a:avLst/>
          </a:prstGeom>
          <a:solidFill>
            <a:schemeClr val="bg1"/>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00762620-44DC-4A4F-8E5A-868A5C652AD5}"/>
              </a:ext>
            </a:extLst>
          </p:cNvPr>
          <p:cNvSpPr txBox="1"/>
          <p:nvPr/>
        </p:nvSpPr>
        <p:spPr>
          <a:xfrm rot="19852653">
            <a:off x="1118223" y="2538840"/>
            <a:ext cx="4004579" cy="461665"/>
          </a:xfrm>
          <a:prstGeom prst="rect">
            <a:avLst/>
          </a:prstGeom>
          <a:noFill/>
        </p:spPr>
        <p:txBody>
          <a:bodyPr wrap="square" rtlCol="0">
            <a:spAutoFit/>
          </a:bodyPr>
          <a:lstStyle>
            <a:defPPr>
              <a:defRPr lang="de-DE"/>
            </a:defPPr>
            <a:lvl1pPr>
              <a:defRPr sz="2400">
                <a:solidFill>
                  <a:schemeClr val="accent1"/>
                </a:solidFill>
              </a:defRPr>
            </a:lvl1pPr>
          </a:lstStyle>
          <a:p>
            <a:r>
              <a:rPr lang="de-DE" dirty="0">
                <a:solidFill>
                  <a:schemeClr val="tx1"/>
                </a:solidFill>
              </a:rPr>
              <a:t>1. Begrüßung und Einführung</a:t>
            </a:r>
          </a:p>
        </p:txBody>
      </p:sp>
      <p:sp>
        <p:nvSpPr>
          <p:cNvPr id="19" name="Flussdiagramm: Verbinder 51">
            <a:extLst>
              <a:ext uri="{FF2B5EF4-FFF2-40B4-BE49-F238E27FC236}">
                <a16:creationId xmlns:a16="http://schemas.microsoft.com/office/drawing/2014/main" id="{98550C5E-88FA-36FC-94D2-39B860517360}"/>
              </a:ext>
            </a:extLst>
          </p:cNvPr>
          <p:cNvSpPr/>
          <p:nvPr/>
        </p:nvSpPr>
        <p:spPr>
          <a:xfrm rot="1397">
            <a:off x="3017734" y="3974772"/>
            <a:ext cx="322158" cy="320762"/>
          </a:xfrm>
          <a:prstGeom prst="flowChartConnector">
            <a:avLst/>
          </a:prstGeom>
          <a:solidFill>
            <a:srgbClr val="216DA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Textfeld 19">
            <a:extLst>
              <a:ext uri="{FF2B5EF4-FFF2-40B4-BE49-F238E27FC236}">
                <a16:creationId xmlns:a16="http://schemas.microsoft.com/office/drawing/2014/main" id="{F2C43B03-4480-752C-A924-AC9EBB7A6726}"/>
              </a:ext>
            </a:extLst>
          </p:cNvPr>
          <p:cNvSpPr txBox="1"/>
          <p:nvPr/>
        </p:nvSpPr>
        <p:spPr>
          <a:xfrm rot="19852653">
            <a:off x="2765580" y="2571202"/>
            <a:ext cx="4004579" cy="461665"/>
          </a:xfrm>
          <a:prstGeom prst="rect">
            <a:avLst/>
          </a:prstGeom>
          <a:noFill/>
        </p:spPr>
        <p:txBody>
          <a:bodyPr wrap="square" rtlCol="0">
            <a:spAutoFit/>
          </a:bodyPr>
          <a:lstStyle>
            <a:defPPr>
              <a:defRPr lang="de-DE"/>
            </a:defPPr>
            <a:lvl1pPr>
              <a:defRPr sz="2400">
                <a:solidFill>
                  <a:schemeClr val="accent1"/>
                </a:solidFill>
              </a:defRPr>
            </a:lvl1pPr>
          </a:lstStyle>
          <a:p>
            <a:r>
              <a:rPr lang="de-DE" dirty="0">
                <a:solidFill>
                  <a:srgbClr val="216DAF"/>
                </a:solidFill>
              </a:rPr>
              <a:t>2. Rückblick</a:t>
            </a:r>
          </a:p>
        </p:txBody>
      </p:sp>
      <p:pic>
        <p:nvPicPr>
          <p:cNvPr id="18" name="Grafik 3">
            <a:extLst>
              <a:ext uri="{FF2B5EF4-FFF2-40B4-BE49-F238E27FC236}">
                <a16:creationId xmlns:a16="http://schemas.microsoft.com/office/drawing/2014/main" id="{501F9F2E-C98F-769A-C468-A58599C36A99}"/>
              </a:ext>
            </a:extLst>
          </p:cNvPr>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t="15320"/>
          <a:stretch/>
        </p:blipFill>
        <p:spPr bwMode="auto">
          <a:xfrm>
            <a:off x="7427937" y="5673405"/>
            <a:ext cx="4764063"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Datumsplatzhalter 3">
            <a:extLst>
              <a:ext uri="{FF2B5EF4-FFF2-40B4-BE49-F238E27FC236}">
                <a16:creationId xmlns:a16="http://schemas.microsoft.com/office/drawing/2014/main" id="{317C6474-C508-1EB7-765B-C100D2C984D1}"/>
              </a:ext>
            </a:extLst>
          </p:cNvPr>
          <p:cNvSpPr>
            <a:spLocks noGrp="1"/>
          </p:cNvSpPr>
          <p:nvPr>
            <p:ph type="dt" sz="half" idx="10"/>
          </p:nvPr>
        </p:nvSpPr>
        <p:spPr>
          <a:xfrm>
            <a:off x="347030" y="6360048"/>
            <a:ext cx="2153893" cy="365124"/>
          </a:xfrm>
        </p:spPr>
        <p:txBody>
          <a:bodyPr/>
          <a:lstStyle/>
          <a:p>
            <a:fld id="{DAF685D8-4D19-4C36-90AF-649C0556C7DC}" type="datetime1">
              <a:rPr lang="de-DE" smtClean="0"/>
              <a:t>12.10.22</a:t>
            </a:fld>
            <a:endParaRPr lang="de-DE" dirty="0"/>
          </a:p>
        </p:txBody>
      </p:sp>
      <p:sp>
        <p:nvSpPr>
          <p:cNvPr id="22" name="Foliennummernplatzhalter 5">
            <a:extLst>
              <a:ext uri="{FF2B5EF4-FFF2-40B4-BE49-F238E27FC236}">
                <a16:creationId xmlns:a16="http://schemas.microsoft.com/office/drawing/2014/main" id="{618EB45C-D387-4B77-87F0-7AFFB147B0D0}"/>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6</a:t>
            </a:fld>
            <a:endParaRPr lang="de-DE"/>
          </a:p>
        </p:txBody>
      </p:sp>
    </p:spTree>
    <p:extLst>
      <p:ext uri="{BB962C8B-B14F-4D97-AF65-F5344CB8AC3E}">
        <p14:creationId xmlns:p14="http://schemas.microsoft.com/office/powerpoint/2010/main" val="3614821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Inhaltsplatzhalter 2">
            <a:extLst>
              <a:ext uri="{FF2B5EF4-FFF2-40B4-BE49-F238E27FC236}">
                <a16:creationId xmlns:a16="http://schemas.microsoft.com/office/drawing/2014/main" id="{EF81C824-6E0B-6037-DB4E-96F454744B75}"/>
              </a:ext>
            </a:extLst>
          </p:cNvPr>
          <p:cNvGraphicFramePr>
            <a:graphicFrameLocks noGrp="1"/>
          </p:cNvGraphicFramePr>
          <p:nvPr>
            <p:ph idx="1"/>
            <p:extLst>
              <p:ext uri="{D42A27DB-BD31-4B8C-83A1-F6EECF244321}">
                <p14:modId xmlns:p14="http://schemas.microsoft.com/office/powerpoint/2010/main" val="1611283651"/>
              </p:ext>
            </p:extLst>
          </p:nvPr>
        </p:nvGraphicFramePr>
        <p:xfrm>
          <a:off x="453679" y="1392238"/>
          <a:ext cx="10515600" cy="43513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el 1">
            <a:extLst>
              <a:ext uri="{FF2B5EF4-FFF2-40B4-BE49-F238E27FC236}">
                <a16:creationId xmlns:a16="http://schemas.microsoft.com/office/drawing/2014/main" id="{764731D4-7416-4C80-B195-798FDAAA4C22}"/>
              </a:ext>
            </a:extLst>
          </p:cNvPr>
          <p:cNvSpPr>
            <a:spLocks noGrp="1"/>
          </p:cNvSpPr>
          <p:nvPr>
            <p:ph type="title"/>
          </p:nvPr>
        </p:nvSpPr>
        <p:spPr/>
        <p:txBody>
          <a:bodyPr>
            <a:normAutofit/>
          </a:bodyPr>
          <a:lstStyle/>
          <a:p>
            <a:r>
              <a:rPr lang="de-DE" sz="3800" dirty="0">
                <a:solidFill>
                  <a:srgbClr val="216DAF"/>
                </a:solidFill>
              </a:rPr>
              <a:t>Rückblick</a:t>
            </a:r>
          </a:p>
        </p:txBody>
      </p:sp>
      <p:sp>
        <p:nvSpPr>
          <p:cNvPr id="6" name="Datumsplatzhalter 3">
            <a:extLst>
              <a:ext uri="{FF2B5EF4-FFF2-40B4-BE49-F238E27FC236}">
                <a16:creationId xmlns:a16="http://schemas.microsoft.com/office/drawing/2014/main" id="{4D0E707A-A9C0-9E47-8C74-A305C9661FC0}"/>
              </a:ext>
            </a:extLst>
          </p:cNvPr>
          <p:cNvSpPr>
            <a:spLocks noGrp="1"/>
          </p:cNvSpPr>
          <p:nvPr>
            <p:ph type="dt" sz="half" idx="10"/>
          </p:nvPr>
        </p:nvSpPr>
        <p:spPr/>
        <p:txBody>
          <a:bodyPr/>
          <a:lstStyle/>
          <a:p>
            <a:fld id="{DAF685D8-4D19-4C36-90AF-649C0556C7DC}" type="datetime1">
              <a:rPr lang="de-DE" smtClean="0"/>
              <a:t>12.10.22</a:t>
            </a:fld>
            <a:endParaRPr lang="de-DE" dirty="0"/>
          </a:p>
        </p:txBody>
      </p:sp>
      <p:sp>
        <p:nvSpPr>
          <p:cNvPr id="7" name="Foliennummernplatzhalter 5">
            <a:extLst>
              <a:ext uri="{FF2B5EF4-FFF2-40B4-BE49-F238E27FC236}">
                <a16:creationId xmlns:a16="http://schemas.microsoft.com/office/drawing/2014/main" id="{0D7ECD2A-51C9-5CAB-ACAA-E741C13AC847}"/>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7</a:t>
            </a:fld>
            <a:endParaRPr lang="de-DE"/>
          </a:p>
        </p:txBody>
      </p:sp>
    </p:spTree>
    <p:extLst>
      <p:ext uri="{BB962C8B-B14F-4D97-AF65-F5344CB8AC3E}">
        <p14:creationId xmlns:p14="http://schemas.microsoft.com/office/powerpoint/2010/main" val="2348384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Inhaltsplatzhalter 2">
            <a:extLst>
              <a:ext uri="{FF2B5EF4-FFF2-40B4-BE49-F238E27FC236}">
                <a16:creationId xmlns:a16="http://schemas.microsoft.com/office/drawing/2014/main" id="{EF81C824-6E0B-6037-DB4E-96F454744B75}"/>
              </a:ext>
            </a:extLst>
          </p:cNvPr>
          <p:cNvGraphicFramePr>
            <a:graphicFrameLocks noGrp="1"/>
          </p:cNvGraphicFramePr>
          <p:nvPr>
            <p:ph idx="1"/>
            <p:extLst>
              <p:ext uri="{D42A27DB-BD31-4B8C-83A1-F6EECF244321}">
                <p14:modId xmlns:p14="http://schemas.microsoft.com/office/powerpoint/2010/main" val="3340578530"/>
              </p:ext>
            </p:extLst>
          </p:nvPr>
        </p:nvGraphicFramePr>
        <p:xfrm>
          <a:off x="427594" y="1094777"/>
          <a:ext cx="10515600" cy="43513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el 1">
            <a:extLst>
              <a:ext uri="{FF2B5EF4-FFF2-40B4-BE49-F238E27FC236}">
                <a16:creationId xmlns:a16="http://schemas.microsoft.com/office/drawing/2014/main" id="{764731D4-7416-4C80-B195-798FDAAA4C22}"/>
              </a:ext>
            </a:extLst>
          </p:cNvPr>
          <p:cNvSpPr>
            <a:spLocks noGrp="1"/>
          </p:cNvSpPr>
          <p:nvPr>
            <p:ph type="title"/>
          </p:nvPr>
        </p:nvSpPr>
        <p:spPr/>
        <p:txBody>
          <a:bodyPr>
            <a:normAutofit/>
          </a:bodyPr>
          <a:lstStyle/>
          <a:p>
            <a:r>
              <a:rPr lang="de-DE" sz="3800" dirty="0">
                <a:solidFill>
                  <a:srgbClr val="216DAF"/>
                </a:solidFill>
              </a:rPr>
              <a:t>Rückblick</a:t>
            </a:r>
          </a:p>
        </p:txBody>
      </p:sp>
      <p:pic>
        <p:nvPicPr>
          <p:cNvPr id="6" name="Grafik 5" descr="Ein Bild, das Text enthält.&#10;&#10;Automatisch generierte Beschreibung">
            <a:extLst>
              <a:ext uri="{FF2B5EF4-FFF2-40B4-BE49-F238E27FC236}">
                <a16:creationId xmlns:a16="http://schemas.microsoft.com/office/drawing/2014/main" id="{04FCA302-9131-82FB-82CC-B2148A780FD1}"/>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9074758" y="2951038"/>
            <a:ext cx="2142904" cy="2980655"/>
          </a:xfrm>
          <a:prstGeom prst="rect">
            <a:avLst/>
          </a:prstGeom>
        </p:spPr>
      </p:pic>
      <p:pic>
        <p:nvPicPr>
          <p:cNvPr id="7" name="Grafik 6" descr="Ein Bild, das Text enthält.&#10;&#10;Automatisch generierte Beschreibung">
            <a:extLst>
              <a:ext uri="{FF2B5EF4-FFF2-40B4-BE49-F238E27FC236}">
                <a16:creationId xmlns:a16="http://schemas.microsoft.com/office/drawing/2014/main" id="{8CFF4121-0F26-8CBC-267D-0D404AB5F9F3}"/>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8668723" y="2809071"/>
            <a:ext cx="2178171" cy="2980656"/>
          </a:xfrm>
          <a:prstGeom prst="rect">
            <a:avLst/>
          </a:prstGeom>
        </p:spPr>
      </p:pic>
      <p:sp>
        <p:nvSpPr>
          <p:cNvPr id="3" name="Textfeld 2">
            <a:extLst>
              <a:ext uri="{FF2B5EF4-FFF2-40B4-BE49-F238E27FC236}">
                <a16:creationId xmlns:a16="http://schemas.microsoft.com/office/drawing/2014/main" id="{A7C43447-8DA6-9994-4FCC-6C4DC45AD901}"/>
              </a:ext>
            </a:extLst>
          </p:cNvPr>
          <p:cNvSpPr txBox="1"/>
          <p:nvPr/>
        </p:nvSpPr>
        <p:spPr>
          <a:xfrm>
            <a:off x="1967034" y="3605674"/>
            <a:ext cx="5878285" cy="2308324"/>
          </a:xfrm>
          <a:prstGeom prst="rect">
            <a:avLst/>
          </a:prstGeom>
          <a:noFill/>
        </p:spPr>
        <p:txBody>
          <a:bodyPr wrap="square" rtlCol="0">
            <a:spAutoFit/>
          </a:bodyPr>
          <a:lstStyle/>
          <a:p>
            <a:pPr marL="342900" indent="-342900">
              <a:buClr>
                <a:srgbClr val="216DAF"/>
              </a:buClr>
              <a:buFont typeface="Arial" panose="020B0604020202020204" pitchFamily="34" charset="0"/>
              <a:buChar char="•"/>
            </a:pPr>
            <a:r>
              <a:rPr lang="de-DE" sz="2400" dirty="0"/>
              <a:t>Dokumentation und Bewertung aller Unterbrechungen eines Arbeitstages</a:t>
            </a:r>
          </a:p>
          <a:p>
            <a:pPr marL="342900" indent="-342900">
              <a:buClr>
                <a:srgbClr val="216DAF"/>
              </a:buClr>
              <a:buFont typeface="Arial" panose="020B0604020202020204" pitchFamily="34" charset="0"/>
              <a:buChar char="•"/>
            </a:pPr>
            <a:r>
              <a:rPr lang="de-DE" sz="2400" dirty="0"/>
              <a:t>Verbesserungsvorschläge zur Vermeidung störender Unterbrechungen und zur produktiven/belastungsarmen Gestaltung nützlicher Unterbrechungen</a:t>
            </a:r>
          </a:p>
        </p:txBody>
      </p:sp>
      <p:sp>
        <p:nvSpPr>
          <p:cNvPr id="12" name="Datumsplatzhalter 3">
            <a:extLst>
              <a:ext uri="{FF2B5EF4-FFF2-40B4-BE49-F238E27FC236}">
                <a16:creationId xmlns:a16="http://schemas.microsoft.com/office/drawing/2014/main" id="{BAE7D12E-6C62-749D-8B8A-26C99519C57D}"/>
              </a:ext>
            </a:extLst>
          </p:cNvPr>
          <p:cNvSpPr>
            <a:spLocks noGrp="1"/>
          </p:cNvSpPr>
          <p:nvPr>
            <p:ph type="dt" sz="half" idx="10"/>
          </p:nvPr>
        </p:nvSpPr>
        <p:spPr>
          <a:xfrm>
            <a:off x="347030" y="6360048"/>
            <a:ext cx="2153893" cy="365124"/>
          </a:xfrm>
        </p:spPr>
        <p:txBody>
          <a:bodyPr/>
          <a:lstStyle/>
          <a:p>
            <a:fld id="{DAF685D8-4D19-4C36-90AF-649C0556C7DC}" type="datetime1">
              <a:rPr lang="de-DE" smtClean="0"/>
              <a:t>12.10.22</a:t>
            </a:fld>
            <a:endParaRPr lang="de-DE" dirty="0"/>
          </a:p>
        </p:txBody>
      </p:sp>
      <p:sp>
        <p:nvSpPr>
          <p:cNvPr id="13" name="Foliennummernplatzhalter 5">
            <a:extLst>
              <a:ext uri="{FF2B5EF4-FFF2-40B4-BE49-F238E27FC236}">
                <a16:creationId xmlns:a16="http://schemas.microsoft.com/office/drawing/2014/main" id="{A874EC5B-CAAA-A927-4F8D-E2B5BF84D59C}"/>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8</a:t>
            </a:fld>
            <a:endParaRPr lang="de-DE"/>
          </a:p>
        </p:txBody>
      </p:sp>
    </p:spTree>
    <p:extLst>
      <p:ext uri="{BB962C8B-B14F-4D97-AF65-F5344CB8AC3E}">
        <p14:creationId xmlns:p14="http://schemas.microsoft.com/office/powerpoint/2010/main" val="1812834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Inhaltsplatzhalter 2">
            <a:extLst>
              <a:ext uri="{FF2B5EF4-FFF2-40B4-BE49-F238E27FC236}">
                <a16:creationId xmlns:a16="http://schemas.microsoft.com/office/drawing/2014/main" id="{EF81C824-6E0B-6037-DB4E-96F454744B75}"/>
              </a:ext>
            </a:extLst>
          </p:cNvPr>
          <p:cNvGraphicFramePr>
            <a:graphicFrameLocks noGrp="1"/>
          </p:cNvGraphicFramePr>
          <p:nvPr>
            <p:ph idx="1"/>
            <p:extLst>
              <p:ext uri="{D42A27DB-BD31-4B8C-83A1-F6EECF244321}">
                <p14:modId xmlns:p14="http://schemas.microsoft.com/office/powerpoint/2010/main" val="1964108462"/>
              </p:ext>
            </p:extLst>
          </p:nvPr>
        </p:nvGraphicFramePr>
        <p:xfrm>
          <a:off x="427594" y="1094777"/>
          <a:ext cx="10515600" cy="43513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el 1">
            <a:extLst>
              <a:ext uri="{FF2B5EF4-FFF2-40B4-BE49-F238E27FC236}">
                <a16:creationId xmlns:a16="http://schemas.microsoft.com/office/drawing/2014/main" id="{764731D4-7416-4C80-B195-798FDAAA4C22}"/>
              </a:ext>
            </a:extLst>
          </p:cNvPr>
          <p:cNvSpPr>
            <a:spLocks noGrp="1"/>
          </p:cNvSpPr>
          <p:nvPr>
            <p:ph type="title"/>
          </p:nvPr>
        </p:nvSpPr>
        <p:spPr/>
        <p:txBody>
          <a:bodyPr>
            <a:normAutofit/>
          </a:bodyPr>
          <a:lstStyle/>
          <a:p>
            <a:r>
              <a:rPr lang="de-DE" sz="3800" dirty="0">
                <a:solidFill>
                  <a:srgbClr val="216DAF"/>
                </a:solidFill>
              </a:rPr>
              <a:t>Rückblick</a:t>
            </a:r>
          </a:p>
        </p:txBody>
      </p:sp>
      <p:sp>
        <p:nvSpPr>
          <p:cNvPr id="10" name="Datumsplatzhalter 3">
            <a:extLst>
              <a:ext uri="{FF2B5EF4-FFF2-40B4-BE49-F238E27FC236}">
                <a16:creationId xmlns:a16="http://schemas.microsoft.com/office/drawing/2014/main" id="{099B5F36-6F5E-7A7D-5D29-207FE3FDEFE4}"/>
              </a:ext>
            </a:extLst>
          </p:cNvPr>
          <p:cNvSpPr>
            <a:spLocks noGrp="1"/>
          </p:cNvSpPr>
          <p:nvPr>
            <p:ph type="dt" sz="half" idx="10"/>
          </p:nvPr>
        </p:nvSpPr>
        <p:spPr/>
        <p:txBody>
          <a:bodyPr/>
          <a:lstStyle/>
          <a:p>
            <a:fld id="{DAF685D8-4D19-4C36-90AF-649C0556C7DC}" type="datetime1">
              <a:rPr lang="de-DE" smtClean="0"/>
              <a:t>12.10.22</a:t>
            </a:fld>
            <a:endParaRPr lang="de-DE" dirty="0"/>
          </a:p>
        </p:txBody>
      </p:sp>
      <p:sp>
        <p:nvSpPr>
          <p:cNvPr id="11" name="Foliennummernplatzhalter 5">
            <a:extLst>
              <a:ext uri="{FF2B5EF4-FFF2-40B4-BE49-F238E27FC236}">
                <a16:creationId xmlns:a16="http://schemas.microsoft.com/office/drawing/2014/main" id="{C88FD45E-7BAC-3142-5CA5-17249AC9A70A}"/>
              </a:ext>
            </a:extLst>
          </p:cNvPr>
          <p:cNvSpPr>
            <a:spLocks noGrp="1"/>
          </p:cNvSpPr>
          <p:nvPr>
            <p:ph type="sldNum" sz="quarter" idx="12"/>
          </p:nvPr>
        </p:nvSpPr>
        <p:spPr>
          <a:xfrm>
            <a:off x="9362829" y="6369371"/>
            <a:ext cx="2482139" cy="365124"/>
          </a:xfrm>
        </p:spPr>
        <p:txBody>
          <a:bodyPr/>
          <a:lstStyle/>
          <a:p>
            <a:fld id="{C3266856-F4F6-4168-B7FF-E0BDBE3BB1D8}" type="slidenum">
              <a:rPr lang="de-DE" smtClean="0"/>
              <a:t>9</a:t>
            </a:fld>
            <a:endParaRPr lang="de-DE"/>
          </a:p>
        </p:txBody>
      </p:sp>
      <p:sp>
        <p:nvSpPr>
          <p:cNvPr id="3" name="Textfeld 2">
            <a:extLst>
              <a:ext uri="{FF2B5EF4-FFF2-40B4-BE49-F238E27FC236}">
                <a16:creationId xmlns:a16="http://schemas.microsoft.com/office/drawing/2014/main" id="{A7C43447-8DA6-9994-4FCC-6C4DC45AD901}"/>
              </a:ext>
            </a:extLst>
          </p:cNvPr>
          <p:cNvSpPr txBox="1"/>
          <p:nvPr/>
        </p:nvSpPr>
        <p:spPr>
          <a:xfrm>
            <a:off x="1967034" y="3605674"/>
            <a:ext cx="6720975" cy="1569660"/>
          </a:xfrm>
          <a:prstGeom prst="rect">
            <a:avLst/>
          </a:prstGeom>
          <a:noFill/>
        </p:spPr>
        <p:txBody>
          <a:bodyPr wrap="square" rtlCol="0">
            <a:spAutoFit/>
          </a:bodyPr>
          <a:lstStyle/>
          <a:p>
            <a:pPr marL="342900" indent="-342900">
              <a:buClr>
                <a:srgbClr val="216DAF"/>
              </a:buClr>
              <a:buFont typeface="Arial" panose="020B0604020202020204" pitchFamily="34" charset="0"/>
              <a:buChar char="•"/>
            </a:pPr>
            <a:r>
              <a:rPr lang="de-DE" sz="2400" dirty="0"/>
              <a:t>Nachbesprechung der Selbstbeobachtung</a:t>
            </a:r>
          </a:p>
          <a:p>
            <a:pPr marL="342900" indent="-342900">
              <a:buClr>
                <a:srgbClr val="216DAF"/>
              </a:buClr>
              <a:buFont typeface="Arial" panose="020B0604020202020204" pitchFamily="34" charset="0"/>
              <a:buChar char="•"/>
            </a:pPr>
            <a:r>
              <a:rPr lang="de-DE" sz="2400" dirty="0"/>
              <a:t>Diskussion von Lösungsansätzen zur Vermeidung oder produktiven/belastungsarmen Gestaltung von Unterbrechungen</a:t>
            </a:r>
          </a:p>
        </p:txBody>
      </p:sp>
      <p:pic>
        <p:nvPicPr>
          <p:cNvPr id="12" name="Grafik 11" descr="Fragen mit einfarbiger Füllung">
            <a:extLst>
              <a:ext uri="{FF2B5EF4-FFF2-40B4-BE49-F238E27FC236}">
                <a16:creationId xmlns:a16="http://schemas.microsoft.com/office/drawing/2014/main" id="{A84C89BE-85A2-28A0-E022-D1648B33A46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676836" y="2834980"/>
            <a:ext cx="2255185" cy="2255185"/>
          </a:xfrm>
          <a:prstGeom prst="rect">
            <a:avLst/>
          </a:prstGeom>
        </p:spPr>
      </p:pic>
    </p:spTree>
    <p:extLst>
      <p:ext uri="{BB962C8B-B14F-4D97-AF65-F5344CB8AC3E}">
        <p14:creationId xmlns:p14="http://schemas.microsoft.com/office/powerpoint/2010/main" val="108823203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59F1209A572A64BB29573B56EA66E63" ma:contentTypeVersion="4" ma:contentTypeDescription="Create a new document." ma:contentTypeScope="" ma:versionID="41ce181ed7550161c0ed7840aac4ac5c">
  <xsd:schema xmlns:xsd="http://www.w3.org/2001/XMLSchema" xmlns:xs="http://www.w3.org/2001/XMLSchema" xmlns:p="http://schemas.microsoft.com/office/2006/metadata/properties" xmlns:ns2="42179ac6-099e-422b-ae44-0694e89bb0b8" xmlns:ns3="8aec4d97-f033-4e81-8329-c9b82e5f4904" targetNamespace="http://schemas.microsoft.com/office/2006/metadata/properties" ma:root="true" ma:fieldsID="d27bfe556d4f0b5188141114cf0d6355" ns2:_="" ns3:_="">
    <xsd:import namespace="42179ac6-099e-422b-ae44-0694e89bb0b8"/>
    <xsd:import namespace="8aec4d97-f033-4e81-8329-c9b82e5f490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179ac6-099e-422b-ae44-0694e89bb0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aec4d97-f033-4e81-8329-c9b82e5f490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9092336-7B4B-4736-96EC-3F29A0403999}">
  <ds:schemaRefs>
    <ds:schemaRef ds:uri="8aec4d97-f033-4e81-8329-c9b82e5f4904"/>
    <ds:schemaRef ds:uri="http://schemas.microsoft.com/office/2006/documentManagement/types"/>
    <ds:schemaRef ds:uri="http://schemas.openxmlformats.org/package/2006/metadata/core-properties"/>
    <ds:schemaRef ds:uri="http://purl.org/dc/terms/"/>
    <ds:schemaRef ds:uri="http://www.w3.org/XML/1998/namespace"/>
    <ds:schemaRef ds:uri="42179ac6-099e-422b-ae44-0694e89bb0b8"/>
    <ds:schemaRef ds:uri="http://purl.org/dc/elements/1.1/"/>
    <ds:schemaRef ds:uri="http://purl.org/dc/dcmitype/"/>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0EA4E802-FF09-4355-A4E4-2164B3BE4761}">
  <ds:schemaRefs>
    <ds:schemaRef ds:uri="http://schemas.microsoft.com/sharepoint/v3/contenttype/forms"/>
  </ds:schemaRefs>
</ds:datastoreItem>
</file>

<file path=customXml/itemProps3.xml><?xml version="1.0" encoding="utf-8"?>
<ds:datastoreItem xmlns:ds="http://schemas.openxmlformats.org/officeDocument/2006/customXml" ds:itemID="{6F406935-458E-49B9-A491-20395A0EEB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179ac6-099e-422b-ae44-0694e89bb0b8"/>
    <ds:schemaRef ds:uri="8aec4d97-f033-4e81-8329-c9b82e5f49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1458</Words>
  <Application>Microsoft Macintosh PowerPoint</Application>
  <PresentationFormat>Breitbild</PresentationFormat>
  <Paragraphs>318</Paragraphs>
  <Slides>32</Slides>
  <Notes>27</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32</vt:i4>
      </vt:variant>
    </vt:vector>
  </HeadingPairs>
  <TitlesOfParts>
    <vt:vector size="36" baseType="lpstr">
      <vt:lpstr>Arial</vt:lpstr>
      <vt:lpstr>Calibri</vt:lpstr>
      <vt:lpstr>Calibri Light</vt:lpstr>
      <vt:lpstr>Office</vt:lpstr>
      <vt:lpstr>VIBUMA</vt:lpstr>
      <vt:lpstr>PowerPoint-Präsentation</vt:lpstr>
      <vt:lpstr>Agenda</vt:lpstr>
      <vt:lpstr>PowerPoint-Präsentation</vt:lpstr>
      <vt:lpstr>Datenschutz</vt:lpstr>
      <vt:lpstr>Agenda</vt:lpstr>
      <vt:lpstr>Rückblick</vt:lpstr>
      <vt:lpstr>Rückblick</vt:lpstr>
      <vt:lpstr>Rückblick</vt:lpstr>
      <vt:lpstr>Rückblick</vt:lpstr>
      <vt:lpstr>Agenda</vt:lpstr>
      <vt:lpstr>PowerPoint-Präsentation</vt:lpstr>
      <vt:lpstr>PowerPoint-Präsentation</vt:lpstr>
      <vt:lpstr>Zentrale Begriffe verstehen</vt:lpstr>
      <vt:lpstr>Zentrale Begriffe verstehen</vt:lpstr>
      <vt:lpstr>Zentrale Begriffe verstehen</vt:lpstr>
      <vt:lpstr>Zentrale Begriffe verstehen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Agenda</vt:lpstr>
      <vt:lpstr>PowerPoint-Präsentation</vt:lpstr>
      <vt:lpstr>PowerPoint-Präsentation</vt:lpstr>
      <vt:lpstr>PowerPoint-Präsentation</vt:lpstr>
      <vt:lpstr>PowerPoint-Präsentation</vt:lpstr>
      <vt:lpstr>Themenspeicher</vt:lpstr>
      <vt:lpstr>Agenda</vt:lpstr>
      <vt:lpstr>Vielen Dank für Ihre Teilnahme!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VIBUMA Virtuelles, beteiligungsorientiertes Unterbrechungsmanagement   Gestaltungsworkshop</dc:title>
  <dc:creator>Laura Hanus</dc:creator>
  <cp:lastModifiedBy>Laura Hanus</cp:lastModifiedBy>
  <cp:revision>106</cp:revision>
  <dcterms:created xsi:type="dcterms:W3CDTF">2022-07-19T08:27:02Z</dcterms:created>
  <dcterms:modified xsi:type="dcterms:W3CDTF">2022-10-12T14:53:42Z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0x010100F59F1209A572A64BB29573B56EA66E63</vt:lpwstr>
  </property>
</Properties>
</file>