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20" r:id="rId4"/>
  </p:sldMasterIdLst>
  <p:notesMasterIdLst>
    <p:notesMasterId r:id="rId45"/>
  </p:notesMasterIdLst>
  <p:sldIdLst>
    <p:sldId id="408" r:id="rId5"/>
    <p:sldId id="412" r:id="rId6"/>
    <p:sldId id="377" r:id="rId7"/>
    <p:sldId id="360" r:id="rId8"/>
    <p:sldId id="310" r:id="rId9"/>
    <p:sldId id="333" r:id="rId10"/>
    <p:sldId id="378" r:id="rId11"/>
    <p:sldId id="416" r:id="rId12"/>
    <p:sldId id="414" r:id="rId13"/>
    <p:sldId id="415" r:id="rId14"/>
    <p:sldId id="413" r:id="rId15"/>
    <p:sldId id="391" r:id="rId16"/>
    <p:sldId id="399" r:id="rId17"/>
    <p:sldId id="401" r:id="rId18"/>
    <p:sldId id="411" r:id="rId19"/>
    <p:sldId id="386" r:id="rId20"/>
    <p:sldId id="400" r:id="rId21"/>
    <p:sldId id="383" r:id="rId22"/>
    <p:sldId id="389" r:id="rId23"/>
    <p:sldId id="384" r:id="rId24"/>
    <p:sldId id="385" r:id="rId25"/>
    <p:sldId id="388" r:id="rId26"/>
    <p:sldId id="390" r:id="rId27"/>
    <p:sldId id="393" r:id="rId28"/>
    <p:sldId id="409" r:id="rId29"/>
    <p:sldId id="381" r:id="rId30"/>
    <p:sldId id="410" r:id="rId31"/>
    <p:sldId id="304" r:id="rId32"/>
    <p:sldId id="379" r:id="rId33"/>
    <p:sldId id="302" r:id="rId34"/>
    <p:sldId id="359" r:id="rId35"/>
    <p:sldId id="355" r:id="rId36"/>
    <p:sldId id="356" r:id="rId37"/>
    <p:sldId id="357" r:id="rId38"/>
    <p:sldId id="291" r:id="rId39"/>
    <p:sldId id="352" r:id="rId40"/>
    <p:sldId id="300" r:id="rId41"/>
    <p:sldId id="376" r:id="rId42"/>
    <p:sldId id="406" r:id="rId43"/>
    <p:sldId id="407"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C04E6E-89AE-202A-1CF0-9E38CED1248A}" name="Rieder, Kerstin" initials="RK" userId="S::kerstin.rieder@htw-aalen.de::41ca6e42-ce25-4a86-a95a-80648afcef33" providerId="AD"/>
  <p188:author id="{C4C081B8-9527-94F8-C57E-041C94E066C4}" name="Laura Hanus" initials="LH" userId="a086f5ec44f1de8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6DAF"/>
    <a:srgbClr val="356C9C"/>
    <a:srgbClr val="FFFFFF"/>
    <a:srgbClr val="FFCC00"/>
    <a:srgbClr val="585858"/>
    <a:srgbClr val="4E6036"/>
    <a:srgbClr val="E6EDDD"/>
    <a:srgbClr val="DDE4FF"/>
    <a:srgbClr val="D9DCE3"/>
    <a:srgbClr val="D6E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8" autoAdjust="0"/>
    <p:restoredTop sz="95872" autoAdjust="0"/>
  </p:normalViewPr>
  <p:slideViewPr>
    <p:cSldViewPr snapToGrid="0" showGuides="1">
      <p:cViewPr varScale="1">
        <p:scale>
          <a:sx n="67" d="100"/>
          <a:sy n="67" d="100"/>
        </p:scale>
        <p:origin x="476"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34BD9-A1BC-4681-9881-0793543511B8}" type="datetimeFigureOut">
              <a:rPr lang="de-DE" smtClean="0"/>
              <a:t>24.11.2022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EAAB41-180D-45F9-B8C3-C01FA8E99F10}" type="slidenum">
              <a:rPr lang="de-DE" smtClean="0"/>
              <a:t>‹Nr.›</a:t>
            </a:fld>
            <a:endParaRPr lang="de-DE"/>
          </a:p>
        </p:txBody>
      </p:sp>
    </p:spTree>
    <p:extLst>
      <p:ext uri="{BB962C8B-B14F-4D97-AF65-F5344CB8AC3E}">
        <p14:creationId xmlns:p14="http://schemas.microsoft.com/office/powerpoint/2010/main" val="3786964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0EAAB41-180D-45F9-B8C3-C01FA8E99F10}" type="slidenum">
              <a:rPr lang="de-DE" smtClean="0"/>
              <a:t>1</a:t>
            </a:fld>
            <a:endParaRPr lang="de-DE"/>
          </a:p>
        </p:txBody>
      </p:sp>
    </p:spTree>
    <p:extLst>
      <p:ext uri="{BB962C8B-B14F-4D97-AF65-F5344CB8AC3E}">
        <p14:creationId xmlns:p14="http://schemas.microsoft.com/office/powerpoint/2010/main" val="1118325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a:t>
            </a:r>
          </a:p>
        </p:txBody>
      </p:sp>
      <p:sp>
        <p:nvSpPr>
          <p:cNvPr id="4" name="Foliennummernplatzhalter 3"/>
          <p:cNvSpPr>
            <a:spLocks noGrp="1"/>
          </p:cNvSpPr>
          <p:nvPr>
            <p:ph type="sldNum" sz="quarter" idx="5"/>
          </p:nvPr>
        </p:nvSpPr>
        <p:spPr/>
        <p:txBody>
          <a:bodyPr/>
          <a:lstStyle/>
          <a:p>
            <a:fld id="{20EAAB41-180D-45F9-B8C3-C01FA8E99F10}" type="slidenum">
              <a:rPr lang="de-DE" smtClean="0"/>
              <a:t>14</a:t>
            </a:fld>
            <a:endParaRPr lang="de-DE"/>
          </a:p>
        </p:txBody>
      </p:sp>
    </p:spTree>
    <p:extLst>
      <p:ext uri="{BB962C8B-B14F-4D97-AF65-F5344CB8AC3E}">
        <p14:creationId xmlns:p14="http://schemas.microsoft.com/office/powerpoint/2010/main" val="2771583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a:t>
            </a:r>
          </a:p>
        </p:txBody>
      </p:sp>
      <p:sp>
        <p:nvSpPr>
          <p:cNvPr id="4" name="Foliennummernplatzhalter 3"/>
          <p:cNvSpPr>
            <a:spLocks noGrp="1"/>
          </p:cNvSpPr>
          <p:nvPr>
            <p:ph type="sldNum" sz="quarter" idx="5"/>
          </p:nvPr>
        </p:nvSpPr>
        <p:spPr/>
        <p:txBody>
          <a:bodyPr/>
          <a:lstStyle/>
          <a:p>
            <a:fld id="{20EAAB41-180D-45F9-B8C3-C01FA8E99F10}" type="slidenum">
              <a:rPr lang="de-DE" smtClean="0"/>
              <a:t>15</a:t>
            </a:fld>
            <a:endParaRPr lang="de-DE"/>
          </a:p>
        </p:txBody>
      </p:sp>
    </p:spTree>
    <p:extLst>
      <p:ext uri="{BB962C8B-B14F-4D97-AF65-F5344CB8AC3E}">
        <p14:creationId xmlns:p14="http://schemas.microsoft.com/office/powerpoint/2010/main" val="2221681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a:t>
            </a:r>
          </a:p>
        </p:txBody>
      </p:sp>
      <p:sp>
        <p:nvSpPr>
          <p:cNvPr id="4" name="Foliennummernplatzhalter 3"/>
          <p:cNvSpPr>
            <a:spLocks noGrp="1"/>
          </p:cNvSpPr>
          <p:nvPr>
            <p:ph type="sldNum" sz="quarter" idx="5"/>
          </p:nvPr>
        </p:nvSpPr>
        <p:spPr/>
        <p:txBody>
          <a:bodyPr/>
          <a:lstStyle/>
          <a:p>
            <a:fld id="{20EAAB41-180D-45F9-B8C3-C01FA8E99F10}" type="slidenum">
              <a:rPr lang="de-DE" smtClean="0"/>
              <a:t>16</a:t>
            </a:fld>
            <a:endParaRPr lang="de-DE"/>
          </a:p>
        </p:txBody>
      </p:sp>
    </p:spTree>
    <p:extLst>
      <p:ext uri="{BB962C8B-B14F-4D97-AF65-F5344CB8AC3E}">
        <p14:creationId xmlns:p14="http://schemas.microsoft.com/office/powerpoint/2010/main" val="3449600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a:t>
            </a:r>
          </a:p>
        </p:txBody>
      </p:sp>
      <p:sp>
        <p:nvSpPr>
          <p:cNvPr id="4" name="Foliennummernplatzhalter 3"/>
          <p:cNvSpPr>
            <a:spLocks noGrp="1"/>
          </p:cNvSpPr>
          <p:nvPr>
            <p:ph type="sldNum" sz="quarter" idx="5"/>
          </p:nvPr>
        </p:nvSpPr>
        <p:spPr/>
        <p:txBody>
          <a:bodyPr/>
          <a:lstStyle/>
          <a:p>
            <a:fld id="{20EAAB41-180D-45F9-B8C3-C01FA8E99F10}" type="slidenum">
              <a:rPr lang="de-DE" smtClean="0"/>
              <a:t>17</a:t>
            </a:fld>
            <a:endParaRPr lang="de-DE"/>
          </a:p>
        </p:txBody>
      </p:sp>
    </p:spTree>
    <p:extLst>
      <p:ext uri="{BB962C8B-B14F-4D97-AF65-F5344CB8AC3E}">
        <p14:creationId xmlns:p14="http://schemas.microsoft.com/office/powerpoint/2010/main" val="3244519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a:t>
            </a:r>
          </a:p>
        </p:txBody>
      </p:sp>
      <p:sp>
        <p:nvSpPr>
          <p:cNvPr id="4" name="Foliennummernplatzhalter 3"/>
          <p:cNvSpPr>
            <a:spLocks noGrp="1"/>
          </p:cNvSpPr>
          <p:nvPr>
            <p:ph type="sldNum" sz="quarter" idx="5"/>
          </p:nvPr>
        </p:nvSpPr>
        <p:spPr/>
        <p:txBody>
          <a:bodyPr/>
          <a:lstStyle/>
          <a:p>
            <a:fld id="{20EAAB41-180D-45F9-B8C3-C01FA8E99F10}" type="slidenum">
              <a:rPr lang="de-DE" smtClean="0"/>
              <a:t>18</a:t>
            </a:fld>
            <a:endParaRPr lang="de-DE"/>
          </a:p>
        </p:txBody>
      </p:sp>
    </p:spTree>
    <p:extLst>
      <p:ext uri="{BB962C8B-B14F-4D97-AF65-F5344CB8AC3E}">
        <p14:creationId xmlns:p14="http://schemas.microsoft.com/office/powerpoint/2010/main" val="2742857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a:t>
            </a:r>
          </a:p>
        </p:txBody>
      </p:sp>
      <p:sp>
        <p:nvSpPr>
          <p:cNvPr id="4" name="Foliennummernplatzhalter 3"/>
          <p:cNvSpPr>
            <a:spLocks noGrp="1"/>
          </p:cNvSpPr>
          <p:nvPr>
            <p:ph type="sldNum" sz="quarter" idx="5"/>
          </p:nvPr>
        </p:nvSpPr>
        <p:spPr/>
        <p:txBody>
          <a:bodyPr/>
          <a:lstStyle/>
          <a:p>
            <a:fld id="{20EAAB41-180D-45F9-B8C3-C01FA8E99F10}" type="slidenum">
              <a:rPr lang="de-DE" smtClean="0"/>
              <a:t>19</a:t>
            </a:fld>
            <a:endParaRPr lang="de-DE"/>
          </a:p>
        </p:txBody>
      </p:sp>
    </p:spTree>
    <p:extLst>
      <p:ext uri="{BB962C8B-B14F-4D97-AF65-F5344CB8AC3E}">
        <p14:creationId xmlns:p14="http://schemas.microsoft.com/office/powerpoint/2010/main" val="1355705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a:t>
            </a:r>
          </a:p>
        </p:txBody>
      </p:sp>
      <p:sp>
        <p:nvSpPr>
          <p:cNvPr id="4" name="Foliennummernplatzhalter 3"/>
          <p:cNvSpPr>
            <a:spLocks noGrp="1"/>
          </p:cNvSpPr>
          <p:nvPr>
            <p:ph type="sldNum" sz="quarter" idx="5"/>
          </p:nvPr>
        </p:nvSpPr>
        <p:spPr/>
        <p:txBody>
          <a:bodyPr/>
          <a:lstStyle/>
          <a:p>
            <a:fld id="{20EAAB41-180D-45F9-B8C3-C01FA8E99F10}" type="slidenum">
              <a:rPr lang="de-DE" smtClean="0"/>
              <a:t>20</a:t>
            </a:fld>
            <a:endParaRPr lang="de-DE"/>
          </a:p>
        </p:txBody>
      </p:sp>
    </p:spTree>
    <p:extLst>
      <p:ext uri="{BB962C8B-B14F-4D97-AF65-F5344CB8AC3E}">
        <p14:creationId xmlns:p14="http://schemas.microsoft.com/office/powerpoint/2010/main" val="987175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a:t>
            </a:r>
          </a:p>
        </p:txBody>
      </p:sp>
      <p:sp>
        <p:nvSpPr>
          <p:cNvPr id="4" name="Foliennummernplatzhalter 3"/>
          <p:cNvSpPr>
            <a:spLocks noGrp="1"/>
          </p:cNvSpPr>
          <p:nvPr>
            <p:ph type="sldNum" sz="quarter" idx="5"/>
          </p:nvPr>
        </p:nvSpPr>
        <p:spPr/>
        <p:txBody>
          <a:bodyPr/>
          <a:lstStyle/>
          <a:p>
            <a:fld id="{20EAAB41-180D-45F9-B8C3-C01FA8E99F10}" type="slidenum">
              <a:rPr lang="de-DE" smtClean="0"/>
              <a:t>21</a:t>
            </a:fld>
            <a:endParaRPr lang="de-DE"/>
          </a:p>
        </p:txBody>
      </p:sp>
    </p:spTree>
    <p:extLst>
      <p:ext uri="{BB962C8B-B14F-4D97-AF65-F5344CB8AC3E}">
        <p14:creationId xmlns:p14="http://schemas.microsoft.com/office/powerpoint/2010/main" val="3302883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a:t>
            </a:r>
          </a:p>
        </p:txBody>
      </p:sp>
      <p:sp>
        <p:nvSpPr>
          <p:cNvPr id="4" name="Foliennummernplatzhalter 3"/>
          <p:cNvSpPr>
            <a:spLocks noGrp="1"/>
          </p:cNvSpPr>
          <p:nvPr>
            <p:ph type="sldNum" sz="quarter" idx="5"/>
          </p:nvPr>
        </p:nvSpPr>
        <p:spPr/>
        <p:txBody>
          <a:bodyPr/>
          <a:lstStyle/>
          <a:p>
            <a:fld id="{20EAAB41-180D-45F9-B8C3-C01FA8E99F10}" type="slidenum">
              <a:rPr lang="de-DE" smtClean="0"/>
              <a:t>22</a:t>
            </a:fld>
            <a:endParaRPr lang="de-DE"/>
          </a:p>
        </p:txBody>
      </p:sp>
    </p:spTree>
    <p:extLst>
      <p:ext uri="{BB962C8B-B14F-4D97-AF65-F5344CB8AC3E}">
        <p14:creationId xmlns:p14="http://schemas.microsoft.com/office/powerpoint/2010/main" val="1162058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solidFill>
                <a:schemeClr val="tx1"/>
              </a:solidFill>
            </a:endParaRP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a:t>
            </a:r>
          </a:p>
        </p:txBody>
      </p:sp>
      <p:sp>
        <p:nvSpPr>
          <p:cNvPr id="4" name="Foliennummernplatzhalter 3"/>
          <p:cNvSpPr>
            <a:spLocks noGrp="1"/>
          </p:cNvSpPr>
          <p:nvPr>
            <p:ph type="sldNum" sz="quarter" idx="5"/>
          </p:nvPr>
        </p:nvSpPr>
        <p:spPr/>
        <p:txBody>
          <a:bodyPr/>
          <a:lstStyle/>
          <a:p>
            <a:fld id="{20EAAB41-180D-45F9-B8C3-C01FA8E99F10}" type="slidenum">
              <a:rPr lang="de-DE" smtClean="0"/>
              <a:t>23</a:t>
            </a:fld>
            <a:endParaRPr lang="de-DE"/>
          </a:p>
        </p:txBody>
      </p:sp>
    </p:spTree>
    <p:extLst>
      <p:ext uri="{BB962C8B-B14F-4D97-AF65-F5344CB8AC3E}">
        <p14:creationId xmlns:p14="http://schemas.microsoft.com/office/powerpoint/2010/main" val="19487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0EAAB41-180D-45F9-B8C3-C01FA8E99F10}" type="slidenum">
              <a:rPr lang="de-DE" smtClean="0"/>
              <a:t>2</a:t>
            </a:fld>
            <a:endParaRPr lang="de-DE"/>
          </a:p>
        </p:txBody>
      </p:sp>
    </p:spTree>
    <p:extLst>
      <p:ext uri="{BB962C8B-B14F-4D97-AF65-F5344CB8AC3E}">
        <p14:creationId xmlns:p14="http://schemas.microsoft.com/office/powerpoint/2010/main" val="1371554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a:t>
            </a:r>
          </a:p>
        </p:txBody>
      </p:sp>
      <p:sp>
        <p:nvSpPr>
          <p:cNvPr id="4" name="Foliennummernplatzhalter 3"/>
          <p:cNvSpPr>
            <a:spLocks noGrp="1"/>
          </p:cNvSpPr>
          <p:nvPr>
            <p:ph type="sldNum" sz="quarter" idx="5"/>
          </p:nvPr>
        </p:nvSpPr>
        <p:spPr/>
        <p:txBody>
          <a:bodyPr/>
          <a:lstStyle/>
          <a:p>
            <a:fld id="{20EAAB41-180D-45F9-B8C3-C01FA8E99F10}" type="slidenum">
              <a:rPr lang="de-DE" smtClean="0"/>
              <a:t>24</a:t>
            </a:fld>
            <a:endParaRPr lang="de-DE"/>
          </a:p>
        </p:txBody>
      </p:sp>
    </p:spTree>
    <p:extLst>
      <p:ext uri="{BB962C8B-B14F-4D97-AF65-F5344CB8AC3E}">
        <p14:creationId xmlns:p14="http://schemas.microsoft.com/office/powerpoint/2010/main" val="1305431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0EAAB41-180D-45F9-B8C3-C01FA8E99F10}" type="slidenum">
              <a:rPr lang="de-DE" smtClean="0"/>
              <a:t>26</a:t>
            </a:fld>
            <a:endParaRPr lang="de-DE"/>
          </a:p>
        </p:txBody>
      </p:sp>
    </p:spTree>
    <p:extLst>
      <p:ext uri="{BB962C8B-B14F-4D97-AF65-F5344CB8AC3E}">
        <p14:creationId xmlns:p14="http://schemas.microsoft.com/office/powerpoint/2010/main" val="155333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0EAAB41-180D-45F9-B8C3-C01FA8E99F10}" type="slidenum">
              <a:rPr lang="de-DE" smtClean="0"/>
              <a:t>28</a:t>
            </a:fld>
            <a:endParaRPr lang="de-DE"/>
          </a:p>
        </p:txBody>
      </p:sp>
    </p:spTree>
    <p:extLst>
      <p:ext uri="{BB962C8B-B14F-4D97-AF65-F5344CB8AC3E}">
        <p14:creationId xmlns:p14="http://schemas.microsoft.com/office/powerpoint/2010/main" val="2305378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0EAAB41-180D-45F9-B8C3-C01FA8E99F10}" type="slidenum">
              <a:rPr lang="de-DE" smtClean="0"/>
              <a:t>32</a:t>
            </a:fld>
            <a:endParaRPr lang="de-DE"/>
          </a:p>
        </p:txBody>
      </p:sp>
    </p:spTree>
    <p:extLst>
      <p:ext uri="{BB962C8B-B14F-4D97-AF65-F5344CB8AC3E}">
        <p14:creationId xmlns:p14="http://schemas.microsoft.com/office/powerpoint/2010/main" val="4221630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0EAAB41-180D-45F9-B8C3-C01FA8E99F10}" type="slidenum">
              <a:rPr lang="de-DE" smtClean="0"/>
              <a:t>33</a:t>
            </a:fld>
            <a:endParaRPr lang="de-DE"/>
          </a:p>
        </p:txBody>
      </p:sp>
    </p:spTree>
    <p:extLst>
      <p:ext uri="{BB962C8B-B14F-4D97-AF65-F5344CB8AC3E}">
        <p14:creationId xmlns:p14="http://schemas.microsoft.com/office/powerpoint/2010/main" val="876384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0EAAB41-180D-45F9-B8C3-C01FA8E99F10}" type="slidenum">
              <a:rPr lang="de-DE" smtClean="0"/>
              <a:t>34</a:t>
            </a:fld>
            <a:endParaRPr lang="de-DE"/>
          </a:p>
        </p:txBody>
      </p:sp>
    </p:spTree>
    <p:extLst>
      <p:ext uri="{BB962C8B-B14F-4D97-AF65-F5344CB8AC3E}">
        <p14:creationId xmlns:p14="http://schemas.microsoft.com/office/powerpoint/2010/main" val="653800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cs typeface="Calibri"/>
            </a:endParaRPr>
          </a:p>
        </p:txBody>
      </p:sp>
      <p:sp>
        <p:nvSpPr>
          <p:cNvPr id="4" name="Foliennummernplatzhalter 3"/>
          <p:cNvSpPr>
            <a:spLocks noGrp="1"/>
          </p:cNvSpPr>
          <p:nvPr>
            <p:ph type="sldNum" sz="quarter" idx="5"/>
          </p:nvPr>
        </p:nvSpPr>
        <p:spPr/>
        <p:txBody>
          <a:bodyPr/>
          <a:lstStyle/>
          <a:p>
            <a:fld id="{20EAAB41-180D-45F9-B8C3-C01FA8E99F10}" type="slidenum">
              <a:rPr lang="de-DE" smtClean="0"/>
              <a:t>35</a:t>
            </a:fld>
            <a:endParaRPr lang="de-DE"/>
          </a:p>
        </p:txBody>
      </p:sp>
    </p:spTree>
    <p:extLst>
      <p:ext uri="{BB962C8B-B14F-4D97-AF65-F5344CB8AC3E}">
        <p14:creationId xmlns:p14="http://schemas.microsoft.com/office/powerpoint/2010/main" val="1242442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0EAAB41-180D-45F9-B8C3-C01FA8E99F10}" type="slidenum">
              <a:rPr lang="de-DE" smtClean="0"/>
              <a:t>37</a:t>
            </a:fld>
            <a:endParaRPr lang="de-DE"/>
          </a:p>
        </p:txBody>
      </p:sp>
    </p:spTree>
    <p:extLst>
      <p:ext uri="{BB962C8B-B14F-4D97-AF65-F5344CB8AC3E}">
        <p14:creationId xmlns:p14="http://schemas.microsoft.com/office/powerpoint/2010/main" val="4155371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0EAAB41-180D-45F9-B8C3-C01FA8E99F10}" type="slidenum">
              <a:rPr lang="de-DE" smtClean="0"/>
              <a:t>38</a:t>
            </a:fld>
            <a:endParaRPr lang="de-DE"/>
          </a:p>
        </p:txBody>
      </p:sp>
    </p:spTree>
    <p:extLst>
      <p:ext uri="{BB962C8B-B14F-4D97-AF65-F5344CB8AC3E}">
        <p14:creationId xmlns:p14="http://schemas.microsoft.com/office/powerpoint/2010/main" val="1180508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ADCD730-81A5-8A43-82EA-98A0764AA02C}" type="slidenum">
              <a:rPr lang="de-DE" smtClean="0"/>
              <a:t>40</a:t>
            </a:fld>
            <a:endParaRPr lang="de-DE"/>
          </a:p>
        </p:txBody>
      </p:sp>
    </p:spTree>
    <p:extLst>
      <p:ext uri="{BB962C8B-B14F-4D97-AF65-F5344CB8AC3E}">
        <p14:creationId xmlns:p14="http://schemas.microsoft.com/office/powerpoint/2010/main" val="3025637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0EAAB41-180D-45F9-B8C3-C01FA8E99F10}" type="slidenum">
              <a:rPr lang="de-DE" smtClean="0"/>
              <a:t>3</a:t>
            </a:fld>
            <a:endParaRPr lang="de-DE"/>
          </a:p>
        </p:txBody>
      </p:sp>
    </p:spTree>
    <p:extLst>
      <p:ext uri="{BB962C8B-B14F-4D97-AF65-F5344CB8AC3E}">
        <p14:creationId xmlns:p14="http://schemas.microsoft.com/office/powerpoint/2010/main" val="151885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0EAAB41-180D-45F9-B8C3-C01FA8E99F10}" type="slidenum">
              <a:rPr lang="de-DE" smtClean="0"/>
              <a:t>4</a:t>
            </a:fld>
            <a:endParaRPr lang="de-DE"/>
          </a:p>
        </p:txBody>
      </p:sp>
    </p:spTree>
    <p:extLst>
      <p:ext uri="{BB962C8B-B14F-4D97-AF65-F5344CB8AC3E}">
        <p14:creationId xmlns:p14="http://schemas.microsoft.com/office/powerpoint/2010/main" val="67763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20EAAB41-180D-45F9-B8C3-C01FA8E99F10}" type="slidenum">
              <a:rPr lang="de-DE" smtClean="0"/>
              <a:t>5</a:t>
            </a:fld>
            <a:endParaRPr lang="de-DE"/>
          </a:p>
        </p:txBody>
      </p:sp>
    </p:spTree>
    <p:extLst>
      <p:ext uri="{BB962C8B-B14F-4D97-AF65-F5344CB8AC3E}">
        <p14:creationId xmlns:p14="http://schemas.microsoft.com/office/powerpoint/2010/main" val="3149183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5"/>
          </p:nvPr>
        </p:nvSpPr>
        <p:spPr/>
        <p:txBody>
          <a:bodyPr/>
          <a:lstStyle/>
          <a:p>
            <a:fld id="{20EAAB41-180D-45F9-B8C3-C01FA8E99F10}" type="slidenum">
              <a:rPr lang="de-DE" smtClean="0"/>
              <a:t>6</a:t>
            </a:fld>
            <a:endParaRPr lang="de-DE"/>
          </a:p>
        </p:txBody>
      </p:sp>
    </p:spTree>
    <p:extLst>
      <p:ext uri="{BB962C8B-B14F-4D97-AF65-F5344CB8AC3E}">
        <p14:creationId xmlns:p14="http://schemas.microsoft.com/office/powerpoint/2010/main" val="2440589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0EAAB41-180D-45F9-B8C3-C01FA8E99F10}" type="slidenum">
              <a:rPr lang="de-DE" smtClean="0"/>
              <a:t>7</a:t>
            </a:fld>
            <a:endParaRPr lang="de-DE"/>
          </a:p>
        </p:txBody>
      </p:sp>
    </p:spTree>
    <p:extLst>
      <p:ext uri="{BB962C8B-B14F-4D97-AF65-F5344CB8AC3E}">
        <p14:creationId xmlns:p14="http://schemas.microsoft.com/office/powerpoint/2010/main" val="3650774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0EAAB41-180D-45F9-B8C3-C01FA8E99F10}" type="slidenum">
              <a:rPr lang="de-DE" smtClean="0"/>
              <a:t>10</a:t>
            </a:fld>
            <a:endParaRPr lang="de-DE"/>
          </a:p>
        </p:txBody>
      </p:sp>
    </p:spTree>
    <p:extLst>
      <p:ext uri="{BB962C8B-B14F-4D97-AF65-F5344CB8AC3E}">
        <p14:creationId xmlns:p14="http://schemas.microsoft.com/office/powerpoint/2010/main" val="1986338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a:t>
            </a:r>
          </a:p>
        </p:txBody>
      </p:sp>
      <p:sp>
        <p:nvSpPr>
          <p:cNvPr id="4" name="Foliennummernplatzhalter 3"/>
          <p:cNvSpPr>
            <a:spLocks noGrp="1"/>
          </p:cNvSpPr>
          <p:nvPr>
            <p:ph type="sldNum" sz="quarter" idx="5"/>
          </p:nvPr>
        </p:nvSpPr>
        <p:spPr/>
        <p:txBody>
          <a:bodyPr/>
          <a:lstStyle/>
          <a:p>
            <a:fld id="{20EAAB41-180D-45F9-B8C3-C01FA8E99F10}" type="slidenum">
              <a:rPr lang="de-DE" smtClean="0"/>
              <a:t>13</a:t>
            </a:fld>
            <a:endParaRPr lang="de-DE"/>
          </a:p>
        </p:txBody>
      </p:sp>
    </p:spTree>
    <p:extLst>
      <p:ext uri="{BB962C8B-B14F-4D97-AF65-F5344CB8AC3E}">
        <p14:creationId xmlns:p14="http://schemas.microsoft.com/office/powerpoint/2010/main" val="143094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ED8FDE09-B01E-B03B-6935-E79CAE858711}"/>
              </a:ext>
            </a:extLst>
          </p:cNvPr>
          <p:cNvSpPr>
            <a:spLocks noGrp="1"/>
          </p:cNvSpPr>
          <p:nvPr>
            <p:ph type="ctrTitle"/>
          </p:nvPr>
        </p:nvSpPr>
        <p:spPr>
          <a:xfrm>
            <a:off x="3245411" y="1033463"/>
            <a:ext cx="7562289" cy="2387600"/>
          </a:xfrm>
        </p:spPr>
        <p:txBody>
          <a:bodyPr anchor="b">
            <a:normAutofit/>
          </a:bodyPr>
          <a:lstStyle>
            <a:lvl1pPr algn="l">
              <a:defRPr lang="de-DE" sz="4400" b="1" kern="1200" dirty="0">
                <a:solidFill>
                  <a:srgbClr val="216DAF"/>
                </a:solidFill>
                <a:latin typeface="+mj-lt"/>
                <a:ea typeface="+mj-ea"/>
                <a:cs typeface="+mj-cs"/>
              </a:defRPr>
            </a:lvl1pPr>
          </a:lstStyle>
          <a:p>
            <a:r>
              <a:rPr lang="de-DE" dirty="0"/>
              <a:t>Mastertitelformat bearbeiten</a:t>
            </a:r>
          </a:p>
        </p:txBody>
      </p:sp>
      <p:sp>
        <p:nvSpPr>
          <p:cNvPr id="6" name="Untertitel 2">
            <a:extLst>
              <a:ext uri="{FF2B5EF4-FFF2-40B4-BE49-F238E27FC236}">
                <a16:creationId xmlns:a16="http://schemas.microsoft.com/office/drawing/2014/main" id="{8AE3AC52-2A3F-22E0-45B8-018C59794022}"/>
              </a:ext>
            </a:extLst>
          </p:cNvPr>
          <p:cNvSpPr>
            <a:spLocks noGrp="1"/>
          </p:cNvSpPr>
          <p:nvPr>
            <p:ph type="subTitle" idx="1"/>
          </p:nvPr>
        </p:nvSpPr>
        <p:spPr>
          <a:xfrm>
            <a:off x="3245411" y="3470340"/>
            <a:ext cx="7562289" cy="1655762"/>
          </a:xfrm>
        </p:spPr>
        <p:txBody>
          <a:bodyPr>
            <a:normAutofit/>
          </a:bodyPr>
          <a:lstStyle>
            <a:lvl1pPr marL="0" indent="0" algn="l">
              <a:buNone/>
              <a:defRPr sz="3600">
                <a:solidFill>
                  <a:schemeClr val="tx1">
                    <a:lumMod val="75000"/>
                    <a:lumOff val="2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7" name="Picture 2" descr="Hochschule Aalen - Technologiezentrum Leichtbau">
            <a:extLst>
              <a:ext uri="{FF2B5EF4-FFF2-40B4-BE49-F238E27FC236}">
                <a16:creationId xmlns:a16="http://schemas.microsoft.com/office/drawing/2014/main" id="{E187A3A9-8E02-D881-D82D-FEBE7DEE491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32556" y="174057"/>
            <a:ext cx="3353679" cy="561784"/>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2609289C-6923-4ED6-1DFF-289EFFA9253F}"/>
              </a:ext>
            </a:extLst>
          </p:cNvPr>
          <p:cNvPicPr>
            <a:picLocks noChangeAspect="1"/>
          </p:cNvPicPr>
          <p:nvPr userDrawn="1"/>
        </p:nvPicPr>
        <p:blipFill>
          <a:blip r:embed="rId3"/>
          <a:stretch>
            <a:fillRect/>
          </a:stretch>
        </p:blipFill>
        <p:spPr>
          <a:xfrm>
            <a:off x="5999468" y="103024"/>
            <a:ext cx="2303903" cy="703849"/>
          </a:xfrm>
          <a:prstGeom prst="rect">
            <a:avLst/>
          </a:prstGeom>
        </p:spPr>
      </p:pic>
    </p:spTree>
    <p:extLst>
      <p:ext uri="{BB962C8B-B14F-4D97-AF65-F5344CB8AC3E}">
        <p14:creationId xmlns:p14="http://schemas.microsoft.com/office/powerpoint/2010/main" val="45392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Datumsplatzhalter 3">
            <a:extLst>
              <a:ext uri="{FF2B5EF4-FFF2-40B4-BE49-F238E27FC236}">
                <a16:creationId xmlns:a16="http://schemas.microsoft.com/office/drawing/2014/main" id="{5E99C62C-C42C-B8CC-6FEA-E8BA32502BB2}"/>
              </a:ext>
            </a:extLst>
          </p:cNvPr>
          <p:cNvSpPr>
            <a:spLocks noGrp="1"/>
          </p:cNvSpPr>
          <p:nvPr>
            <p:ph type="dt" sz="half" idx="10"/>
          </p:nvPr>
        </p:nvSpPr>
        <p:spPr>
          <a:xfrm>
            <a:off x="347030" y="6360048"/>
            <a:ext cx="2153893" cy="365124"/>
          </a:xfrm>
        </p:spPr>
        <p:txBody>
          <a:bodyPr/>
          <a:lstStyle>
            <a:lvl1pPr>
              <a:defRPr sz="1000">
                <a:solidFill>
                  <a:srgbClr val="216DAF"/>
                </a:solidFill>
              </a:defRPr>
            </a:lvl1pPr>
          </a:lstStyle>
          <a:p>
            <a:fld id="{4F48930E-A88F-264C-A98F-6F93A8E514DA}" type="datetimeFigureOut">
              <a:rPr lang="de-DE" smtClean="0"/>
              <a:pPr/>
              <a:t>24.11.2022</a:t>
            </a:fld>
            <a:endParaRPr lang="de-DE" dirty="0"/>
          </a:p>
        </p:txBody>
      </p:sp>
      <p:sp>
        <p:nvSpPr>
          <p:cNvPr id="12" name="Fußzeilenplatzhalter 5">
            <a:extLst>
              <a:ext uri="{FF2B5EF4-FFF2-40B4-BE49-F238E27FC236}">
                <a16:creationId xmlns:a16="http://schemas.microsoft.com/office/drawing/2014/main" id="{E0CF02C5-559A-4028-E811-0FD7855EF6D3}"/>
              </a:ext>
            </a:extLst>
          </p:cNvPr>
          <p:cNvSpPr txBox="1">
            <a:spLocks/>
          </p:cNvSpPr>
          <p:nvPr userDrawn="1"/>
        </p:nvSpPr>
        <p:spPr>
          <a:xfrm>
            <a:off x="2712378" y="6393279"/>
            <a:ext cx="6564483" cy="298661"/>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kern="1200" dirty="0">
                <a:solidFill>
                  <a:srgbClr val="216DAF"/>
                </a:solidFill>
                <a:effectLst/>
                <a:latin typeface="+mn-lt"/>
                <a:ea typeface="+mn-ea"/>
                <a:cs typeface="+mn-cs"/>
              </a:rPr>
              <a:t>Hanus, L. &amp; Rieder K. (2022). </a:t>
            </a:r>
            <a:r>
              <a:rPr lang="de-DE" sz="1000" i="1" kern="1200" dirty="0">
                <a:solidFill>
                  <a:srgbClr val="216DAF"/>
                </a:solidFill>
                <a:effectLst/>
                <a:latin typeface="+mn-lt"/>
                <a:ea typeface="+mn-ea"/>
                <a:cs typeface="+mn-cs"/>
              </a:rPr>
              <a:t>VIBUMA – Virtuelles beteiligungsorientiertes Unterbrechungsmanagement bei Interaktionsarbeit. Ein Leitfaden zur Erfassung, Bewertung und Gestaltung von Unterbrechungen. </a:t>
            </a:r>
            <a:r>
              <a:rPr lang="de-DE" sz="1000" kern="1200" dirty="0">
                <a:solidFill>
                  <a:srgbClr val="216DAF"/>
                </a:solidFill>
                <a:effectLst/>
                <a:latin typeface="+mn-lt"/>
                <a:ea typeface="+mn-ea"/>
                <a:cs typeface="+mn-cs"/>
              </a:rPr>
              <a:t>Aalen: Hochschule Aalen.</a:t>
            </a:r>
          </a:p>
        </p:txBody>
      </p:sp>
      <p:sp>
        <p:nvSpPr>
          <p:cNvPr id="15" name="Inhaltsplatzhalter 2">
            <a:extLst>
              <a:ext uri="{FF2B5EF4-FFF2-40B4-BE49-F238E27FC236}">
                <a16:creationId xmlns:a16="http://schemas.microsoft.com/office/drawing/2014/main" id="{059FBDF1-E3CE-D2BF-6774-57B167E9DA0C}"/>
              </a:ext>
            </a:extLst>
          </p:cNvPr>
          <p:cNvSpPr>
            <a:spLocks noGrp="1"/>
          </p:cNvSpPr>
          <p:nvPr>
            <p:ph idx="1"/>
          </p:nvPr>
        </p:nvSpPr>
        <p:spPr>
          <a:xfrm>
            <a:off x="347657" y="1392852"/>
            <a:ext cx="10515600" cy="4351338"/>
          </a:xfrm>
        </p:spPr>
        <p:txBody>
          <a:bodyPr/>
          <a:lstStyle>
            <a:lvl1pPr>
              <a:buClr>
                <a:schemeClr val="accent1"/>
              </a:buClr>
              <a:defRPr sz="2400"/>
            </a:lvl1pPr>
            <a:lvl2pPr>
              <a:defRPr sz="2000"/>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1">
            <a:extLst>
              <a:ext uri="{FF2B5EF4-FFF2-40B4-BE49-F238E27FC236}">
                <a16:creationId xmlns:a16="http://schemas.microsoft.com/office/drawing/2014/main" id="{D71D5AD3-4E79-A8A8-9BCA-E4DA857C3E67}"/>
              </a:ext>
            </a:extLst>
          </p:cNvPr>
          <p:cNvSpPr>
            <a:spLocks noGrp="1"/>
          </p:cNvSpPr>
          <p:nvPr>
            <p:ph type="title"/>
          </p:nvPr>
        </p:nvSpPr>
        <p:spPr>
          <a:xfrm>
            <a:off x="336755" y="239535"/>
            <a:ext cx="10515600" cy="1325563"/>
          </a:xfrm>
        </p:spPr>
        <p:txBody>
          <a:bodyPr>
            <a:normAutofit/>
          </a:bodyPr>
          <a:lstStyle>
            <a:lvl1pPr>
              <a:defRPr sz="3800">
                <a:solidFill>
                  <a:srgbClr val="0070C0"/>
                </a:solidFill>
              </a:defRPr>
            </a:lvl1pPr>
          </a:lstStyle>
          <a:p>
            <a:r>
              <a:rPr lang="de-DE" dirty="0"/>
              <a:t>Mastertitelformat bearbeiten</a:t>
            </a:r>
          </a:p>
        </p:txBody>
      </p:sp>
      <p:sp>
        <p:nvSpPr>
          <p:cNvPr id="9" name="Foliennummernplatzhalter 5">
            <a:extLst>
              <a:ext uri="{FF2B5EF4-FFF2-40B4-BE49-F238E27FC236}">
                <a16:creationId xmlns:a16="http://schemas.microsoft.com/office/drawing/2014/main" id="{6A8CE5CD-2982-FE79-D5ED-C7BBA75B0E81}"/>
              </a:ext>
            </a:extLst>
          </p:cNvPr>
          <p:cNvSpPr>
            <a:spLocks noGrp="1"/>
          </p:cNvSpPr>
          <p:nvPr>
            <p:ph type="sldNum" sz="quarter" idx="12"/>
          </p:nvPr>
        </p:nvSpPr>
        <p:spPr>
          <a:xfrm>
            <a:off x="9146840" y="6392560"/>
            <a:ext cx="2743200" cy="365125"/>
          </a:xfrm>
        </p:spPr>
        <p:txBody>
          <a:bodyPr/>
          <a:lstStyle>
            <a:lvl1pPr>
              <a:defRPr sz="1000">
                <a:solidFill>
                  <a:srgbClr val="216DAF"/>
                </a:solidFill>
              </a:defRPr>
            </a:lvl1pPr>
          </a:lstStyle>
          <a:p>
            <a:fld id="{C3266856-F4F6-4168-B7FF-E0BDBE3BB1D8}" type="slidenum">
              <a:rPr lang="de-DE" smtClean="0"/>
              <a:pPr/>
              <a:t>‹Nr.›</a:t>
            </a:fld>
            <a:endParaRPr lang="de-DE" dirty="0"/>
          </a:p>
        </p:txBody>
      </p:sp>
    </p:spTree>
    <p:extLst>
      <p:ext uri="{BB962C8B-B14F-4D97-AF65-F5344CB8AC3E}">
        <p14:creationId xmlns:p14="http://schemas.microsoft.com/office/powerpoint/2010/main" val="311559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00923" y="1384637"/>
            <a:ext cx="8484234" cy="2852737"/>
          </a:xfrm>
        </p:spPr>
        <p:txBody>
          <a:bodyPr anchor="b">
            <a:normAutofit/>
          </a:bodyPr>
          <a:lstStyle>
            <a:lvl1pPr>
              <a:defRPr sz="5400">
                <a:solidFill>
                  <a:srgbClr val="216DAF"/>
                </a:solidFill>
              </a:defRPr>
            </a:lvl1pPr>
          </a:lstStyle>
          <a:p>
            <a:r>
              <a:rPr lang="de-DE" dirty="0"/>
              <a:t>Mastertitelformat bearbeiten</a:t>
            </a:r>
            <a:endParaRPr lang="en-US" dirty="0"/>
          </a:p>
        </p:txBody>
      </p:sp>
      <p:sp>
        <p:nvSpPr>
          <p:cNvPr id="6" name="Datumsplatzhalter 3">
            <a:extLst>
              <a:ext uri="{FF2B5EF4-FFF2-40B4-BE49-F238E27FC236}">
                <a16:creationId xmlns:a16="http://schemas.microsoft.com/office/drawing/2014/main" id="{DD8F9006-5A92-6AC8-65C1-8C8BDEF9E164}"/>
              </a:ext>
            </a:extLst>
          </p:cNvPr>
          <p:cNvSpPr>
            <a:spLocks noGrp="1"/>
          </p:cNvSpPr>
          <p:nvPr>
            <p:ph type="dt" sz="half" idx="10"/>
          </p:nvPr>
        </p:nvSpPr>
        <p:spPr>
          <a:xfrm>
            <a:off x="347030" y="6360048"/>
            <a:ext cx="2153893" cy="365124"/>
          </a:xfrm>
        </p:spPr>
        <p:txBody>
          <a:bodyPr/>
          <a:lstStyle>
            <a:lvl1pPr>
              <a:defRPr sz="1000">
                <a:solidFill>
                  <a:srgbClr val="216DAF"/>
                </a:solidFill>
              </a:defRPr>
            </a:lvl1pPr>
          </a:lstStyle>
          <a:p>
            <a:fld id="{4F48930E-A88F-264C-A98F-6F93A8E514DA}" type="datetimeFigureOut">
              <a:rPr lang="de-DE" smtClean="0"/>
              <a:pPr/>
              <a:t>24.11.2022</a:t>
            </a:fld>
            <a:endParaRPr lang="de-DE" dirty="0"/>
          </a:p>
        </p:txBody>
      </p:sp>
      <p:sp>
        <p:nvSpPr>
          <p:cNvPr id="8" name="Foliennummernplatzhalter 5">
            <a:extLst>
              <a:ext uri="{FF2B5EF4-FFF2-40B4-BE49-F238E27FC236}">
                <a16:creationId xmlns:a16="http://schemas.microsoft.com/office/drawing/2014/main" id="{B6696421-74D9-7242-E635-9C823B427451}"/>
              </a:ext>
            </a:extLst>
          </p:cNvPr>
          <p:cNvSpPr>
            <a:spLocks noGrp="1"/>
          </p:cNvSpPr>
          <p:nvPr>
            <p:ph type="sldNum" sz="quarter" idx="12"/>
          </p:nvPr>
        </p:nvSpPr>
        <p:spPr>
          <a:xfrm>
            <a:off x="9146840" y="6392560"/>
            <a:ext cx="2743200" cy="365125"/>
          </a:xfrm>
        </p:spPr>
        <p:txBody>
          <a:bodyPr/>
          <a:lstStyle>
            <a:lvl1pPr>
              <a:defRPr sz="1000">
                <a:solidFill>
                  <a:srgbClr val="216DAF"/>
                </a:solidFill>
              </a:defRPr>
            </a:lvl1pPr>
          </a:lstStyle>
          <a:p>
            <a:fld id="{C3266856-F4F6-4168-B7FF-E0BDBE3BB1D8}" type="slidenum">
              <a:rPr lang="de-DE" smtClean="0"/>
              <a:pPr/>
              <a:t>‹Nr.›</a:t>
            </a:fld>
            <a:endParaRPr lang="de-DE" dirty="0"/>
          </a:p>
        </p:txBody>
      </p:sp>
      <p:sp>
        <p:nvSpPr>
          <p:cNvPr id="7" name="Fußzeilenplatzhalter 5">
            <a:extLst>
              <a:ext uri="{FF2B5EF4-FFF2-40B4-BE49-F238E27FC236}">
                <a16:creationId xmlns:a16="http://schemas.microsoft.com/office/drawing/2014/main" id="{0E400673-9955-1AC8-7CC4-90017444FC35}"/>
              </a:ext>
            </a:extLst>
          </p:cNvPr>
          <p:cNvSpPr txBox="1">
            <a:spLocks/>
          </p:cNvSpPr>
          <p:nvPr userDrawn="1"/>
        </p:nvSpPr>
        <p:spPr>
          <a:xfrm>
            <a:off x="2712378" y="6393279"/>
            <a:ext cx="6564483" cy="298661"/>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kern="1200" dirty="0">
                <a:solidFill>
                  <a:srgbClr val="216DAF"/>
                </a:solidFill>
                <a:effectLst/>
                <a:latin typeface="+mn-lt"/>
                <a:ea typeface="+mn-ea"/>
                <a:cs typeface="+mn-cs"/>
              </a:rPr>
              <a:t>Hanus, L. &amp; Rieder K. (2022). </a:t>
            </a:r>
            <a:r>
              <a:rPr lang="de-DE" sz="1000" i="1" kern="1200" dirty="0">
                <a:solidFill>
                  <a:srgbClr val="216DAF"/>
                </a:solidFill>
                <a:effectLst/>
                <a:latin typeface="+mn-lt"/>
                <a:ea typeface="+mn-ea"/>
                <a:cs typeface="+mn-cs"/>
              </a:rPr>
              <a:t>VIBUMA – Virtuelles beteiligungsorientiertes Unterbrechungsmanagement bei Interaktionsarbeit. Ein Leitfaden zur Erfassung, Bewertung und Gestaltung von Unterbrechungen. </a:t>
            </a:r>
            <a:r>
              <a:rPr lang="de-DE" sz="1000" kern="1200" dirty="0">
                <a:solidFill>
                  <a:srgbClr val="216DAF"/>
                </a:solidFill>
                <a:effectLst/>
                <a:latin typeface="+mn-lt"/>
                <a:ea typeface="+mn-ea"/>
                <a:cs typeface="+mn-cs"/>
              </a:rPr>
              <a:t>Aalen: Hochschule Aalen.</a:t>
            </a:r>
          </a:p>
        </p:txBody>
      </p:sp>
    </p:spTree>
    <p:extLst>
      <p:ext uri="{BB962C8B-B14F-4D97-AF65-F5344CB8AC3E}">
        <p14:creationId xmlns:p14="http://schemas.microsoft.com/office/powerpoint/2010/main" val="1031307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2E94F-FDE0-4237-9E13-4D1D9E4EA8C9}" type="datetime1">
              <a:rPr lang="de-DE" smtClean="0"/>
              <a:t>24.11.2022</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66856-F4F6-4168-B7FF-E0BDBE3BB1D8}" type="slidenum">
              <a:rPr lang="de-DE" smtClean="0"/>
              <a:t>‹Nr.›</a:t>
            </a:fld>
            <a:endParaRPr lang="de-DE"/>
          </a:p>
        </p:txBody>
      </p:sp>
    </p:spTree>
    <p:extLst>
      <p:ext uri="{BB962C8B-B14F-4D97-AF65-F5344CB8AC3E}">
        <p14:creationId xmlns:p14="http://schemas.microsoft.com/office/powerpoint/2010/main" val="4129576477"/>
      </p:ext>
    </p:extLst>
  </p:cSld>
  <p:clrMap bg1="lt1" tx1="dk1" bg2="lt2" tx2="dk2" accent1="accent1" accent2="accent2" accent3="accent3" accent4="accent4" accent5="accent5" accent6="accent6" hlink="hlink" folHlink="folHlink"/>
  <p:sldLayoutIdLst>
    <p:sldLayoutId id="2147483724" r:id="rId1"/>
    <p:sldLayoutId id="2147483722" r:id="rId2"/>
    <p:sldLayoutId id="2147483723" r:id="rId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3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4.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8A31AD59-5C93-4A81-9F68-96DC3709B49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554468" y="5717254"/>
            <a:ext cx="5352365" cy="881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ochschule Aalen - Technologiezentrum Leichtbau">
            <a:extLst>
              <a:ext uri="{FF2B5EF4-FFF2-40B4-BE49-F238E27FC236}">
                <a16:creationId xmlns:a16="http://schemas.microsoft.com/office/drawing/2014/main" id="{C974A78C-F7EB-2F93-AD1E-C9156FD583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2556" y="174057"/>
            <a:ext cx="3353679" cy="561784"/>
          </a:xfrm>
          <a:prstGeom prst="rect">
            <a:avLst/>
          </a:prstGeom>
          <a:noFill/>
          <a:extLst>
            <a:ext uri="{909E8E84-426E-40DD-AFC4-6F175D3DCCD1}">
              <a14:hiddenFill xmlns:a14="http://schemas.microsoft.com/office/drawing/2010/main">
                <a:solidFill>
                  <a:srgbClr val="FFFFFF"/>
                </a:solidFill>
              </a14:hiddenFill>
            </a:ext>
          </a:extLst>
        </p:spPr>
      </p:pic>
      <p:sp>
        <p:nvSpPr>
          <p:cNvPr id="10" name="Titel 1">
            <a:extLst>
              <a:ext uri="{FF2B5EF4-FFF2-40B4-BE49-F238E27FC236}">
                <a16:creationId xmlns:a16="http://schemas.microsoft.com/office/drawing/2014/main" id="{CCFBC02D-F17E-EA43-6F26-AB455BE27A3D}"/>
              </a:ext>
            </a:extLst>
          </p:cNvPr>
          <p:cNvSpPr>
            <a:spLocks noGrp="1"/>
          </p:cNvSpPr>
          <p:nvPr>
            <p:ph type="ctrTitle"/>
          </p:nvPr>
        </p:nvSpPr>
        <p:spPr>
          <a:xfrm>
            <a:off x="3069566" y="620713"/>
            <a:ext cx="7949015" cy="2387600"/>
          </a:xfrm>
        </p:spPr>
        <p:txBody>
          <a:bodyPr/>
          <a:lstStyle/>
          <a:p>
            <a:r>
              <a:rPr lang="de-DE" dirty="0"/>
              <a:t>VIBUMA</a:t>
            </a:r>
          </a:p>
        </p:txBody>
      </p:sp>
      <p:sp>
        <p:nvSpPr>
          <p:cNvPr id="11" name="Untertitel 10">
            <a:extLst>
              <a:ext uri="{FF2B5EF4-FFF2-40B4-BE49-F238E27FC236}">
                <a16:creationId xmlns:a16="http://schemas.microsoft.com/office/drawing/2014/main" id="{6EB8EF7A-1F5B-299E-499A-F8AF065D381B}"/>
              </a:ext>
            </a:extLst>
          </p:cNvPr>
          <p:cNvSpPr>
            <a:spLocks noGrp="1"/>
          </p:cNvSpPr>
          <p:nvPr>
            <p:ph type="subTitle" idx="1"/>
          </p:nvPr>
        </p:nvSpPr>
        <p:spPr>
          <a:xfrm>
            <a:off x="3069566" y="3216340"/>
            <a:ext cx="8660472" cy="1998598"/>
          </a:xfrm>
        </p:spPr>
        <p:txBody>
          <a:bodyPr vert="horz" lIns="91440" tIns="45720" rIns="91440" bIns="45720" rtlCol="0" anchor="t">
            <a:noAutofit/>
          </a:bodyPr>
          <a:lstStyle/>
          <a:p>
            <a:r>
              <a:rPr lang="de-DE" sz="3200" b="1" dirty="0">
                <a:solidFill>
                  <a:srgbClr val="216DAF"/>
                </a:solidFill>
              </a:rPr>
              <a:t>Vi</a:t>
            </a:r>
            <a:r>
              <a:rPr lang="de-DE" sz="3200" dirty="0"/>
              <a:t>rtuelles </a:t>
            </a:r>
            <a:r>
              <a:rPr lang="de-DE" sz="3200" b="1" dirty="0">
                <a:solidFill>
                  <a:srgbClr val="216DAF"/>
                </a:solidFill>
              </a:rPr>
              <a:t>b</a:t>
            </a:r>
            <a:r>
              <a:rPr lang="de-DE" sz="3200" dirty="0"/>
              <a:t>eteiligungsorientiertes </a:t>
            </a:r>
            <a:r>
              <a:rPr lang="de-DE" sz="3200" b="1" dirty="0">
                <a:solidFill>
                  <a:srgbClr val="216DAF"/>
                </a:solidFill>
              </a:rPr>
              <a:t>U</a:t>
            </a:r>
            <a:r>
              <a:rPr lang="de-DE" sz="3200" dirty="0"/>
              <a:t>nterbrechungs</a:t>
            </a:r>
            <a:r>
              <a:rPr lang="de-DE" sz="3200" b="1" dirty="0">
                <a:solidFill>
                  <a:srgbClr val="216DAF"/>
                </a:solidFill>
              </a:rPr>
              <a:t>ma</a:t>
            </a:r>
            <a:r>
              <a:rPr lang="de-DE" sz="3200" dirty="0"/>
              <a:t>nagement bei Interaktionsarbeit</a:t>
            </a:r>
            <a:br>
              <a:rPr lang="de-DE" sz="3200" dirty="0"/>
            </a:br>
            <a:br>
              <a:rPr lang="de-DE" sz="3200" dirty="0"/>
            </a:br>
            <a:r>
              <a:rPr lang="de-DE" sz="3200" dirty="0"/>
              <a:t>Workshop zur Vorbereitung der Selbstbeobachtung</a:t>
            </a:r>
          </a:p>
        </p:txBody>
      </p:sp>
    </p:spTree>
    <p:extLst>
      <p:ext uri="{BB962C8B-B14F-4D97-AF65-F5344CB8AC3E}">
        <p14:creationId xmlns:p14="http://schemas.microsoft.com/office/powerpoint/2010/main" val="316459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1E11128-67C8-429E-B4F9-3D5E58FCB199}"/>
              </a:ext>
            </a:extLst>
          </p:cNvPr>
          <p:cNvSpPr>
            <a:spLocks noGrp="1"/>
          </p:cNvSpPr>
          <p:nvPr>
            <p:ph type="dt" sz="half" idx="10"/>
          </p:nvPr>
        </p:nvSpPr>
        <p:spPr/>
        <p:txBody>
          <a:bodyPr/>
          <a:lstStyle/>
          <a:p>
            <a:fld id="{F7D6889F-9A36-4934-9300-1DD2A3911DBD}" type="datetime1">
              <a:rPr lang="de-DE" smtClean="0"/>
              <a:t>24.11.2022</a:t>
            </a:fld>
            <a:endParaRPr lang="de-DE" dirty="0"/>
          </a:p>
        </p:txBody>
      </p:sp>
      <p:sp>
        <p:nvSpPr>
          <p:cNvPr id="4" name="Inhaltsplatzhalter 3">
            <a:extLst>
              <a:ext uri="{FF2B5EF4-FFF2-40B4-BE49-F238E27FC236}">
                <a16:creationId xmlns:a16="http://schemas.microsoft.com/office/drawing/2014/main" id="{7EA547B2-CD7F-4DF9-8735-2A709DB61B06}"/>
              </a:ext>
            </a:extLst>
          </p:cNvPr>
          <p:cNvSpPr>
            <a:spLocks noGrp="1"/>
          </p:cNvSpPr>
          <p:nvPr>
            <p:ph idx="1"/>
          </p:nvPr>
        </p:nvSpPr>
        <p:spPr>
          <a:xfrm>
            <a:off x="347657" y="1392852"/>
            <a:ext cx="9659468" cy="4351338"/>
          </a:xfrm>
        </p:spPr>
        <p:txBody>
          <a:bodyPr/>
          <a:lstStyle/>
          <a:p>
            <a:r>
              <a:rPr lang="de-DE" dirty="0"/>
              <a:t>Während ein Angestellter einer Versicherung an einem wichtigen Bericht schreibt, wird er immer wieder von </a:t>
            </a:r>
            <a:r>
              <a:rPr lang="de-DE" dirty="0" err="1"/>
              <a:t>Kolleg:innen</a:t>
            </a:r>
            <a:r>
              <a:rPr lang="de-DE" dirty="0"/>
              <a:t> angesprochen. Er muss sich nach der Unterbrechung jeweils neu eindenken. Die Fertigstellung des Berichts dauert deshalb länger als üblich.</a:t>
            </a:r>
            <a:endParaRPr lang="de-DE" dirty="0">
              <a:ea typeface="+mn-lt"/>
              <a:cs typeface="+mn-lt"/>
            </a:endParaRPr>
          </a:p>
          <a:p>
            <a:endParaRPr lang="de-DE" dirty="0">
              <a:ea typeface="+mn-lt"/>
              <a:cs typeface="+mn-lt"/>
            </a:endParaRPr>
          </a:p>
          <a:p>
            <a:pPr marL="0" indent="0">
              <a:buNone/>
            </a:pPr>
            <a:endParaRPr lang="de-DE" dirty="0">
              <a:ea typeface="+mn-lt"/>
              <a:cs typeface="+mn-lt"/>
            </a:endParaRPr>
          </a:p>
          <a:p>
            <a:r>
              <a:rPr lang="de-DE" dirty="0">
                <a:ea typeface="+mn-lt"/>
                <a:cs typeface="+mn-lt"/>
              </a:rPr>
              <a:t>Beschäftigte einer Werbeagentur sitzen alle zusammen in einem Großraumbüro. Wenn dort mehrere Personen laut mit Kundschaft telefonieren, werden die anderen Mitarbeitenden abgelenkt und konzentriertes Arbeiten wird erschwert.</a:t>
            </a:r>
            <a:endParaRPr lang="de-DE" dirty="0"/>
          </a:p>
        </p:txBody>
      </p:sp>
      <p:sp>
        <p:nvSpPr>
          <p:cNvPr id="5" name="Titel 4">
            <a:extLst>
              <a:ext uri="{FF2B5EF4-FFF2-40B4-BE49-F238E27FC236}">
                <a16:creationId xmlns:a16="http://schemas.microsoft.com/office/drawing/2014/main" id="{908CD7A2-B827-4EE7-A9F4-6202167CD54B}"/>
              </a:ext>
            </a:extLst>
          </p:cNvPr>
          <p:cNvSpPr>
            <a:spLocks noGrp="1"/>
          </p:cNvSpPr>
          <p:nvPr>
            <p:ph type="title"/>
          </p:nvPr>
        </p:nvSpPr>
        <p:spPr/>
        <p:txBody>
          <a:bodyPr/>
          <a:lstStyle/>
          <a:p>
            <a:r>
              <a:rPr lang="de-DE" dirty="0"/>
              <a:t>Beispiele für Unterbrechungen</a:t>
            </a:r>
          </a:p>
        </p:txBody>
      </p:sp>
      <p:pic>
        <p:nvPicPr>
          <p:cNvPr id="6" name="Grafik 5" descr="Dokument mit einfarbiger Füllung">
            <a:extLst>
              <a:ext uri="{FF2B5EF4-FFF2-40B4-BE49-F238E27FC236}">
                <a16:creationId xmlns:a16="http://schemas.microsoft.com/office/drawing/2014/main" id="{E072FAE9-D9EB-4181-A031-1E0319DE99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7590" y="1375308"/>
            <a:ext cx="1493567" cy="1493567"/>
          </a:xfrm>
          <a:prstGeom prst="rect">
            <a:avLst/>
          </a:prstGeom>
        </p:spPr>
      </p:pic>
      <p:pic>
        <p:nvPicPr>
          <p:cNvPr id="7" name="Grafik 6" descr="Chatblase mit einfarbiger Füllung">
            <a:extLst>
              <a:ext uri="{FF2B5EF4-FFF2-40B4-BE49-F238E27FC236}">
                <a16:creationId xmlns:a16="http://schemas.microsoft.com/office/drawing/2014/main" id="{BD938C62-BC8C-4277-9BFF-1C3D1BABC0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0799241" y="3686921"/>
            <a:ext cx="968510" cy="968510"/>
          </a:xfrm>
          <a:prstGeom prst="rect">
            <a:avLst/>
          </a:prstGeom>
        </p:spPr>
      </p:pic>
      <p:pic>
        <p:nvPicPr>
          <p:cNvPr id="8" name="Grafik 7" descr="Callcenter mit einfarbiger Füllung">
            <a:extLst>
              <a:ext uri="{FF2B5EF4-FFF2-40B4-BE49-F238E27FC236}">
                <a16:creationId xmlns:a16="http://schemas.microsoft.com/office/drawing/2014/main" id="{8E82110E-FE99-45F8-9550-BBE207FC2F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07125" y="4321709"/>
            <a:ext cx="1283302" cy="1283302"/>
          </a:xfrm>
          <a:prstGeom prst="rect">
            <a:avLst/>
          </a:prstGeom>
        </p:spPr>
      </p:pic>
      <p:sp>
        <p:nvSpPr>
          <p:cNvPr id="9" name="Foliennummernplatzhalter 5">
            <a:extLst>
              <a:ext uri="{FF2B5EF4-FFF2-40B4-BE49-F238E27FC236}">
                <a16:creationId xmlns:a16="http://schemas.microsoft.com/office/drawing/2014/main" id="{24D6E35B-02E3-A2C6-5BE2-377CB4540B1E}"/>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10</a:t>
            </a:fld>
            <a:endParaRPr lang="de-DE" dirty="0"/>
          </a:p>
        </p:txBody>
      </p:sp>
    </p:spTree>
    <p:extLst>
      <p:ext uri="{BB962C8B-B14F-4D97-AF65-F5344CB8AC3E}">
        <p14:creationId xmlns:p14="http://schemas.microsoft.com/office/powerpoint/2010/main" val="3026680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3">
            <a:extLst>
              <a:ext uri="{FF2B5EF4-FFF2-40B4-BE49-F238E27FC236}">
                <a16:creationId xmlns:a16="http://schemas.microsoft.com/office/drawing/2014/main" id="{FFCFB483-4050-7269-D622-E6644653E596}"/>
              </a:ext>
            </a:extLst>
          </p:cNvPr>
          <p:cNvSpPr>
            <a:spLocks noGrp="1"/>
          </p:cNvSpPr>
          <p:nvPr>
            <p:ph type="dt" sz="half" idx="10"/>
          </p:nvPr>
        </p:nvSpPr>
        <p:spPr/>
        <p:txBody>
          <a:bodyPr/>
          <a:lstStyle/>
          <a:p>
            <a:fld id="{DAF685D8-4D19-4C36-90AF-649C0556C7DC}" type="datetime1">
              <a:rPr lang="de-DE" smtClean="0"/>
              <a:t>24.11.2022</a:t>
            </a:fld>
            <a:endParaRPr lang="de-DE" dirty="0"/>
          </a:p>
        </p:txBody>
      </p:sp>
      <p:sp>
        <p:nvSpPr>
          <p:cNvPr id="2" name="Titel 1">
            <a:extLst>
              <a:ext uri="{FF2B5EF4-FFF2-40B4-BE49-F238E27FC236}">
                <a16:creationId xmlns:a16="http://schemas.microsoft.com/office/drawing/2014/main" id="{43B55397-4C95-4F33-A451-8953AA05B26D}"/>
              </a:ext>
            </a:extLst>
          </p:cNvPr>
          <p:cNvSpPr>
            <a:spLocks noGrp="1"/>
          </p:cNvSpPr>
          <p:nvPr>
            <p:ph type="title"/>
          </p:nvPr>
        </p:nvSpPr>
        <p:spPr>
          <a:xfrm>
            <a:off x="336754" y="239535"/>
            <a:ext cx="11292537" cy="1325563"/>
          </a:xfrm>
        </p:spPr>
        <p:txBody>
          <a:bodyPr>
            <a:normAutofit/>
          </a:bodyPr>
          <a:lstStyle/>
          <a:p>
            <a:r>
              <a:rPr lang="de-DE" dirty="0">
                <a:solidFill>
                  <a:srgbClr val="216DAF"/>
                </a:solidFill>
              </a:rPr>
              <a:t>Gute Unterbrechungen – schlechte Unterbrechungen?</a:t>
            </a:r>
          </a:p>
        </p:txBody>
      </p:sp>
      <p:sp>
        <p:nvSpPr>
          <p:cNvPr id="3" name="Textfeld 2">
            <a:extLst>
              <a:ext uri="{FF2B5EF4-FFF2-40B4-BE49-F238E27FC236}">
                <a16:creationId xmlns:a16="http://schemas.microsoft.com/office/drawing/2014/main" id="{163757D6-FAC6-4B93-91A2-6EE0A7E52470}"/>
              </a:ext>
            </a:extLst>
          </p:cNvPr>
          <p:cNvSpPr txBox="1"/>
          <p:nvPr/>
        </p:nvSpPr>
        <p:spPr>
          <a:xfrm>
            <a:off x="349281" y="1341836"/>
            <a:ext cx="10777343" cy="4524315"/>
          </a:xfrm>
          <a:prstGeom prst="rect">
            <a:avLst/>
          </a:prstGeom>
          <a:noFill/>
        </p:spPr>
        <p:txBody>
          <a:bodyPr wrap="square" lIns="91440" tIns="45720" rIns="91440" bIns="45720" rtlCol="0" anchor="t">
            <a:spAutoFit/>
          </a:bodyPr>
          <a:lstStyle/>
          <a:p>
            <a:pPr marL="342900" indent="-342900">
              <a:buClr>
                <a:srgbClr val="216DAF"/>
              </a:buClr>
              <a:buFont typeface="Arial" panose="020B0604020202020204" pitchFamily="34" charset="0"/>
              <a:buChar char="•"/>
            </a:pPr>
            <a:r>
              <a:rPr lang="de-DE" sz="2400" dirty="0"/>
              <a:t>Unterbrechungen sind eine arbeitswissenschaftlich anerkannte </a:t>
            </a:r>
            <a:r>
              <a:rPr lang="de-DE" sz="2400" b="1" dirty="0">
                <a:solidFill>
                  <a:srgbClr val="216DAF"/>
                </a:solidFill>
              </a:rPr>
              <a:t>Belastungsquelle</a:t>
            </a:r>
            <a:r>
              <a:rPr lang="de-DE" sz="2400" b="1" dirty="0"/>
              <a:t>.</a:t>
            </a:r>
            <a:r>
              <a:rPr lang="de-DE" sz="2400" dirty="0"/>
              <a:t> </a:t>
            </a:r>
            <a:endParaRPr lang="de-DE" dirty="0"/>
          </a:p>
          <a:p>
            <a:pPr marL="342900" indent="-342900">
              <a:buClr>
                <a:srgbClr val="216DAF"/>
              </a:buClr>
              <a:buFont typeface="Arial" panose="020B0604020202020204" pitchFamily="34" charset="0"/>
              <a:buChar char="•"/>
            </a:pPr>
            <a:r>
              <a:rPr lang="de-DE" sz="2400" dirty="0"/>
              <a:t>Deshalb sollten Unterbrechungen möglichst vermieden werden.</a:t>
            </a:r>
            <a:endParaRPr lang="de-DE" dirty="0"/>
          </a:p>
          <a:p>
            <a:pPr marL="342900" indent="-342900">
              <a:buClr>
                <a:srgbClr val="216DAF"/>
              </a:buClr>
              <a:buFont typeface="Arial" panose="020B0604020202020204" pitchFamily="34" charset="0"/>
              <a:buChar char="•"/>
            </a:pPr>
            <a:r>
              <a:rPr lang="de-DE" sz="2400" dirty="0"/>
              <a:t>Bei der Dienstleistungsarbeit ist das aber nicht so einfach, denn </a:t>
            </a:r>
            <a:r>
              <a:rPr lang="de-DE" sz="2400" b="1" dirty="0">
                <a:solidFill>
                  <a:srgbClr val="216DAF"/>
                </a:solidFill>
              </a:rPr>
              <a:t>Unterbrechungen gehören zur Arbeit an und mit Menschen dazu </a:t>
            </a:r>
            <a:r>
              <a:rPr lang="de-DE" sz="2400" dirty="0"/>
              <a:t>und können sogar nützlich sein.</a:t>
            </a:r>
          </a:p>
          <a:p>
            <a:pPr marL="342900" indent="-342900">
              <a:buClr>
                <a:srgbClr val="216DAF"/>
              </a:buClr>
              <a:buFont typeface="Arial" panose="020B0604020202020204" pitchFamily="34" charset="0"/>
              <a:buChar char="•"/>
            </a:pPr>
            <a:r>
              <a:rPr lang="de-DE" sz="2400" dirty="0"/>
              <a:t>Interaktionsarbeit ist </a:t>
            </a:r>
            <a:r>
              <a:rPr lang="de-DE" sz="2400" b="1" dirty="0">
                <a:solidFill>
                  <a:srgbClr val="216DAF"/>
                </a:solidFill>
              </a:rPr>
              <a:t>offen und dynamisch</a:t>
            </a:r>
            <a:r>
              <a:rPr lang="de-DE" sz="2400" b="1" dirty="0"/>
              <a:t> </a:t>
            </a:r>
            <a:r>
              <a:rPr lang="de-DE" sz="2400" dirty="0"/>
              <a:t>und kann nicht unterbrechungsfrei durchorganisiert werden, ohne die Dienstleistungsqualität zu gefährden.</a:t>
            </a:r>
          </a:p>
          <a:p>
            <a:pPr>
              <a:buClr>
                <a:srgbClr val="216DAF"/>
              </a:buClr>
            </a:pPr>
            <a:endParaRPr lang="de-DE" sz="2400" dirty="0"/>
          </a:p>
          <a:p>
            <a:pPr marL="355600" lvl="1" indent="-342900">
              <a:buClr>
                <a:srgbClr val="216DAF"/>
              </a:buClr>
              <a:buFont typeface="Arial" panose="020B0604020202020204" pitchFamily="34" charset="0"/>
              <a:buChar char="•"/>
            </a:pPr>
            <a:r>
              <a:rPr lang="de-DE" sz="2400" i="1" u="sng" dirty="0">
                <a:ea typeface="Calibri" panose="020F0502020204030204"/>
                <a:cs typeface="Calibri" panose="020F0502020204030204"/>
              </a:rPr>
              <a:t>Beispiel:</a:t>
            </a:r>
            <a:r>
              <a:rPr lang="de-DE" sz="2400" dirty="0">
                <a:ea typeface="Calibri" panose="020F0502020204030204"/>
                <a:cs typeface="Calibri" panose="020F0502020204030204"/>
              </a:rPr>
              <a:t> Ein Verkäufer in einem Kaufhaus berät eine Kundin. Während des Gesprächs kommt eine weitere Kundin und fragt nach dem Weg zu einer anderen Abteilung.</a:t>
            </a:r>
            <a:endParaRPr lang="de-DE" sz="2400" dirty="0">
              <a:highlight>
                <a:srgbClr val="FFFF00"/>
              </a:highlight>
              <a:ea typeface="Calibri" panose="020F0502020204030204"/>
              <a:cs typeface="Calibri" panose="020F0502020204030204"/>
            </a:endParaRPr>
          </a:p>
          <a:p>
            <a:pPr>
              <a:buClr>
                <a:srgbClr val="216DAF"/>
              </a:buClr>
            </a:pPr>
            <a:endParaRPr lang="de-DE" sz="2400" dirty="0">
              <a:ea typeface="Calibri" panose="020F0502020204030204"/>
              <a:cs typeface="Calibri" panose="020F0502020204030204"/>
            </a:endParaRPr>
          </a:p>
          <a:p>
            <a:endParaRPr lang="de-DE" sz="2400" dirty="0">
              <a:ea typeface="Calibri" panose="020F0502020204030204"/>
              <a:cs typeface="Calibri" panose="020F0502020204030204"/>
            </a:endParaRPr>
          </a:p>
        </p:txBody>
      </p:sp>
      <p:pic>
        <p:nvPicPr>
          <p:cNvPr id="6" name="Grafik 5" descr="Fragen">
            <a:extLst>
              <a:ext uri="{FF2B5EF4-FFF2-40B4-BE49-F238E27FC236}">
                <a16:creationId xmlns:a16="http://schemas.microsoft.com/office/drawing/2014/main" id="{FA373272-565C-4808-B555-05E26BD698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0264" y="4324172"/>
            <a:ext cx="1578837" cy="1578837"/>
          </a:xfrm>
          <a:prstGeom prst="rect">
            <a:avLst/>
          </a:prstGeom>
        </p:spPr>
      </p:pic>
      <p:sp>
        <p:nvSpPr>
          <p:cNvPr id="9" name="Foliennummernplatzhalter 5">
            <a:extLst>
              <a:ext uri="{FF2B5EF4-FFF2-40B4-BE49-F238E27FC236}">
                <a16:creationId xmlns:a16="http://schemas.microsoft.com/office/drawing/2014/main" id="{77EB60A4-5817-7EB5-6F0D-55B8D86FFF8A}"/>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11</a:t>
            </a:fld>
            <a:endParaRPr lang="de-DE" dirty="0"/>
          </a:p>
        </p:txBody>
      </p:sp>
    </p:spTree>
    <p:extLst>
      <p:ext uri="{BB962C8B-B14F-4D97-AF65-F5344CB8AC3E}">
        <p14:creationId xmlns:p14="http://schemas.microsoft.com/office/powerpoint/2010/main" val="3681730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DDE150B-A243-4231-BC8B-64A8FF022A98}"/>
              </a:ext>
            </a:extLst>
          </p:cNvPr>
          <p:cNvSpPr>
            <a:spLocks noGrp="1"/>
          </p:cNvSpPr>
          <p:nvPr>
            <p:ph type="title"/>
          </p:nvPr>
        </p:nvSpPr>
        <p:spPr>
          <a:xfrm>
            <a:off x="3033422" y="1324561"/>
            <a:ext cx="8484234" cy="2852737"/>
          </a:xfrm>
        </p:spPr>
        <p:txBody>
          <a:bodyPr/>
          <a:lstStyle/>
          <a:p>
            <a:r>
              <a:rPr lang="de-DE" b="1" dirty="0">
                <a:solidFill>
                  <a:srgbClr val="216DAF"/>
                </a:solidFill>
              </a:rPr>
              <a:t>Manche Unterbrechungen sind störend…</a:t>
            </a:r>
          </a:p>
        </p:txBody>
      </p:sp>
      <p:pic>
        <p:nvPicPr>
          <p:cNvPr id="4" name="Grafik 3" descr="Hochspannung">
            <a:extLst>
              <a:ext uri="{FF2B5EF4-FFF2-40B4-BE49-F238E27FC236}">
                <a16:creationId xmlns:a16="http://schemas.microsoft.com/office/drawing/2014/main" id="{3B57C6D9-ECF7-B041-46B9-C7ED87090E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23976" y="2611037"/>
            <a:ext cx="1514007" cy="1514007"/>
          </a:xfrm>
          <a:prstGeom prst="rect">
            <a:avLst/>
          </a:prstGeom>
        </p:spPr>
      </p:pic>
      <p:sp>
        <p:nvSpPr>
          <p:cNvPr id="3" name="Rechteck 2">
            <a:extLst>
              <a:ext uri="{FF2B5EF4-FFF2-40B4-BE49-F238E27FC236}">
                <a16:creationId xmlns:a16="http://schemas.microsoft.com/office/drawing/2014/main" id="{6A725716-D236-9377-FF79-7B00DE1A9F0E}"/>
              </a:ext>
            </a:extLst>
          </p:cNvPr>
          <p:cNvSpPr/>
          <p:nvPr/>
        </p:nvSpPr>
        <p:spPr>
          <a:xfrm>
            <a:off x="461555" y="742055"/>
            <a:ext cx="11242766" cy="5419528"/>
          </a:xfrm>
          <a:prstGeom prst="rect">
            <a:avLst/>
          </a:prstGeom>
          <a:noFill/>
          <a:ln w="28575">
            <a:solidFill>
              <a:srgbClr val="216D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Datumsplatzhalter 3">
            <a:extLst>
              <a:ext uri="{FF2B5EF4-FFF2-40B4-BE49-F238E27FC236}">
                <a16:creationId xmlns:a16="http://schemas.microsoft.com/office/drawing/2014/main" id="{C62CBBD4-D2E3-567C-9570-5E9269D08376}"/>
              </a:ext>
            </a:extLst>
          </p:cNvPr>
          <p:cNvSpPr>
            <a:spLocks noGrp="1"/>
          </p:cNvSpPr>
          <p:nvPr>
            <p:ph type="dt" sz="half" idx="10"/>
          </p:nvPr>
        </p:nvSpPr>
        <p:spPr>
          <a:xfrm>
            <a:off x="347030" y="6360048"/>
            <a:ext cx="2153893" cy="365124"/>
          </a:xfrm>
        </p:spPr>
        <p:txBody>
          <a:bodyPr/>
          <a:lstStyle/>
          <a:p>
            <a:fld id="{DAF685D8-4D19-4C36-90AF-649C0556C7DC}" type="datetime1">
              <a:rPr lang="de-DE" smtClean="0"/>
              <a:t>24.11.2022</a:t>
            </a:fld>
            <a:endParaRPr lang="de-DE" dirty="0"/>
          </a:p>
        </p:txBody>
      </p:sp>
      <p:sp>
        <p:nvSpPr>
          <p:cNvPr id="8" name="Foliennummernplatzhalter 5">
            <a:extLst>
              <a:ext uri="{FF2B5EF4-FFF2-40B4-BE49-F238E27FC236}">
                <a16:creationId xmlns:a16="http://schemas.microsoft.com/office/drawing/2014/main" id="{D78E0A95-4EFE-0D1E-9C6D-415889A7CBD0}"/>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12</a:t>
            </a:fld>
            <a:endParaRPr lang="de-DE" dirty="0"/>
          </a:p>
        </p:txBody>
      </p:sp>
    </p:spTree>
    <p:extLst>
      <p:ext uri="{BB962C8B-B14F-4D97-AF65-F5344CB8AC3E}">
        <p14:creationId xmlns:p14="http://schemas.microsoft.com/office/powerpoint/2010/main" val="1061732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9840A84-6415-49A7-A512-F98A2E1EA4DD}"/>
              </a:ext>
            </a:extLst>
          </p:cNvPr>
          <p:cNvSpPr>
            <a:spLocks noGrp="1"/>
          </p:cNvSpPr>
          <p:nvPr>
            <p:ph idx="1"/>
          </p:nvPr>
        </p:nvSpPr>
        <p:spPr/>
        <p:txBody>
          <a:bodyPr>
            <a:normAutofit/>
          </a:bodyPr>
          <a:lstStyle/>
          <a:p>
            <a:pPr>
              <a:lnSpc>
                <a:spcPct val="160000"/>
              </a:lnSpc>
              <a:buClr>
                <a:srgbClr val="216DAF"/>
              </a:buClr>
            </a:pPr>
            <a:r>
              <a:rPr lang="de-DE" dirty="0"/>
              <a:t>Eine Unterbrechung kann störend sein, …</a:t>
            </a:r>
          </a:p>
          <a:p>
            <a:pPr lvl="1">
              <a:buClr>
                <a:srgbClr val="216DAF"/>
              </a:buClr>
            </a:pPr>
            <a:r>
              <a:rPr lang="de-DE" sz="2200" dirty="0"/>
              <a:t>wenn sie </a:t>
            </a:r>
            <a:r>
              <a:rPr lang="de-DE" sz="2200" b="1" dirty="0">
                <a:solidFill>
                  <a:srgbClr val="216DAF"/>
                </a:solidFill>
              </a:rPr>
              <a:t>Zusatzaufwand</a:t>
            </a:r>
            <a:r>
              <a:rPr lang="de-DE" sz="2200" dirty="0"/>
              <a:t> und </a:t>
            </a:r>
            <a:r>
              <a:rPr lang="de-DE" sz="2200" b="1" dirty="0">
                <a:solidFill>
                  <a:srgbClr val="216DAF"/>
                </a:solidFill>
              </a:rPr>
              <a:t>riskantes Handeln </a:t>
            </a:r>
            <a:r>
              <a:rPr lang="de-DE" sz="2200" dirty="0"/>
              <a:t>erfordert,</a:t>
            </a:r>
          </a:p>
          <a:p>
            <a:pPr lvl="1">
              <a:buClr>
                <a:srgbClr val="216DAF"/>
              </a:buClr>
            </a:pPr>
            <a:r>
              <a:rPr lang="de-DE" sz="2200" dirty="0"/>
              <a:t>wenn sie die Qualität der Leistungserbringung mindert,</a:t>
            </a:r>
          </a:p>
          <a:p>
            <a:pPr lvl="1">
              <a:buClr>
                <a:srgbClr val="216DAF"/>
              </a:buClr>
            </a:pPr>
            <a:r>
              <a:rPr lang="de-DE" sz="2200" dirty="0"/>
              <a:t>wenn sie die Konzentration stört,</a:t>
            </a:r>
            <a:endParaRPr lang="de-DE" sz="2200" dirty="0">
              <a:highlight>
                <a:srgbClr val="FFFF00"/>
              </a:highlight>
            </a:endParaRPr>
          </a:p>
          <a:p>
            <a:pPr lvl="1">
              <a:buClr>
                <a:srgbClr val="216DAF"/>
              </a:buClr>
            </a:pPr>
            <a:r>
              <a:rPr lang="de-DE" sz="2200" dirty="0"/>
              <a:t>wenn sie wichtige Gespräche und Interaktionen stört,</a:t>
            </a:r>
          </a:p>
          <a:p>
            <a:pPr lvl="1">
              <a:buClr>
                <a:srgbClr val="216DAF"/>
              </a:buClr>
            </a:pPr>
            <a:r>
              <a:rPr lang="de-DE" sz="2200" dirty="0"/>
              <a:t>wenn sie den Zeitdruck zusätzlich erhöht,</a:t>
            </a:r>
          </a:p>
          <a:p>
            <a:pPr lvl="1">
              <a:buClr>
                <a:srgbClr val="216DAF"/>
              </a:buClr>
            </a:pPr>
            <a:r>
              <a:rPr lang="de-DE" sz="2200" dirty="0"/>
              <a:t>wenn sie während der Pause vorkommt,</a:t>
            </a:r>
          </a:p>
          <a:p>
            <a:pPr lvl="1">
              <a:buClr>
                <a:srgbClr val="216DAF"/>
              </a:buClr>
            </a:pPr>
            <a:r>
              <a:rPr lang="de-DE" sz="2200" dirty="0"/>
              <a:t>wenn sie unnötig oder unzumutbar ist.</a:t>
            </a:r>
          </a:p>
          <a:p>
            <a:pPr marL="457200" lvl="1" indent="0">
              <a:buClr>
                <a:srgbClr val="216DAF"/>
              </a:buClr>
              <a:buNone/>
            </a:pPr>
            <a:endParaRPr lang="de-DE" dirty="0"/>
          </a:p>
          <a:p>
            <a:pPr marL="266700" indent="-266700">
              <a:spcBef>
                <a:spcPts val="0"/>
              </a:spcBef>
              <a:buClr>
                <a:srgbClr val="216DAF"/>
              </a:buClr>
            </a:pPr>
            <a:r>
              <a:rPr lang="de-DE" dirty="0"/>
              <a:t>Auch weitere Gründe können verantwortlich dafür sein, dass eine Unterbrechung als störend wahrgenommen wird.</a:t>
            </a:r>
          </a:p>
          <a:p>
            <a:pPr marL="457200" lvl="1" indent="0">
              <a:buNone/>
            </a:pPr>
            <a:endParaRPr lang="de-DE" dirty="0"/>
          </a:p>
          <a:p>
            <a:endParaRPr lang="de-DE" dirty="0"/>
          </a:p>
        </p:txBody>
      </p:sp>
      <p:sp>
        <p:nvSpPr>
          <p:cNvPr id="2" name="Titel 1">
            <a:extLst>
              <a:ext uri="{FF2B5EF4-FFF2-40B4-BE49-F238E27FC236}">
                <a16:creationId xmlns:a16="http://schemas.microsoft.com/office/drawing/2014/main" id="{1E9C4728-72D2-4C84-864F-E37BAC3494D8}"/>
              </a:ext>
            </a:extLst>
          </p:cNvPr>
          <p:cNvSpPr>
            <a:spLocks noGrp="1"/>
          </p:cNvSpPr>
          <p:nvPr>
            <p:ph type="title"/>
          </p:nvPr>
        </p:nvSpPr>
        <p:spPr>
          <a:xfrm>
            <a:off x="336755" y="239535"/>
            <a:ext cx="10515600" cy="1325563"/>
          </a:xfrm>
        </p:spPr>
        <p:txBody>
          <a:bodyPr>
            <a:normAutofit/>
          </a:bodyPr>
          <a:lstStyle/>
          <a:p>
            <a:r>
              <a:rPr lang="de-DE" dirty="0">
                <a:solidFill>
                  <a:srgbClr val="216DAF"/>
                </a:solidFill>
              </a:rPr>
              <a:t>Störende Unterbrechungen</a:t>
            </a:r>
          </a:p>
        </p:txBody>
      </p:sp>
      <p:pic>
        <p:nvPicPr>
          <p:cNvPr id="20" name="Grafik 19" descr="Hochspannung">
            <a:extLst>
              <a:ext uri="{FF2B5EF4-FFF2-40B4-BE49-F238E27FC236}">
                <a16:creationId xmlns:a16="http://schemas.microsoft.com/office/drawing/2014/main" id="{2971BA9C-DCD4-105D-F532-7833D7992D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49816" y="2494599"/>
            <a:ext cx="1689352" cy="1689352"/>
          </a:xfrm>
          <a:prstGeom prst="rect">
            <a:avLst/>
          </a:prstGeom>
        </p:spPr>
      </p:pic>
      <p:sp>
        <p:nvSpPr>
          <p:cNvPr id="7" name="Datumsplatzhalter 3">
            <a:extLst>
              <a:ext uri="{FF2B5EF4-FFF2-40B4-BE49-F238E27FC236}">
                <a16:creationId xmlns:a16="http://schemas.microsoft.com/office/drawing/2014/main" id="{D89B1D0C-B4AB-0855-699E-390594CD2E71}"/>
              </a:ext>
            </a:extLst>
          </p:cNvPr>
          <p:cNvSpPr>
            <a:spLocks noGrp="1"/>
          </p:cNvSpPr>
          <p:nvPr>
            <p:ph type="dt" sz="half" idx="10"/>
          </p:nvPr>
        </p:nvSpPr>
        <p:spPr>
          <a:xfrm>
            <a:off x="347030" y="6360048"/>
            <a:ext cx="2153893" cy="365124"/>
          </a:xfrm>
        </p:spPr>
        <p:txBody>
          <a:bodyPr/>
          <a:lstStyle/>
          <a:p>
            <a:fld id="{DAF685D8-4D19-4C36-90AF-649C0556C7DC}" type="datetime1">
              <a:rPr lang="de-DE" smtClean="0"/>
              <a:t>24.11.2022</a:t>
            </a:fld>
            <a:endParaRPr lang="de-DE" dirty="0"/>
          </a:p>
        </p:txBody>
      </p:sp>
      <p:sp>
        <p:nvSpPr>
          <p:cNvPr id="9" name="Foliennummernplatzhalter 5">
            <a:extLst>
              <a:ext uri="{FF2B5EF4-FFF2-40B4-BE49-F238E27FC236}">
                <a16:creationId xmlns:a16="http://schemas.microsoft.com/office/drawing/2014/main" id="{5ECB8824-9DBE-FB74-E29C-DC218D74D3DC}"/>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13</a:t>
            </a:fld>
            <a:endParaRPr lang="de-DE" dirty="0"/>
          </a:p>
        </p:txBody>
      </p:sp>
    </p:spTree>
    <p:extLst>
      <p:ext uri="{BB962C8B-B14F-4D97-AF65-F5344CB8AC3E}">
        <p14:creationId xmlns:p14="http://schemas.microsoft.com/office/powerpoint/2010/main" val="3684732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9840A84-6415-49A7-A512-F98A2E1EA4DD}"/>
              </a:ext>
            </a:extLst>
          </p:cNvPr>
          <p:cNvSpPr>
            <a:spLocks noGrp="1"/>
          </p:cNvSpPr>
          <p:nvPr>
            <p:ph idx="1"/>
          </p:nvPr>
        </p:nvSpPr>
        <p:spPr/>
        <p:txBody>
          <a:bodyPr>
            <a:normAutofit/>
          </a:bodyPr>
          <a:lstStyle/>
          <a:p>
            <a:pPr>
              <a:lnSpc>
                <a:spcPct val="160000"/>
              </a:lnSpc>
              <a:buClr>
                <a:srgbClr val="216DAF"/>
              </a:buClr>
            </a:pPr>
            <a:r>
              <a:rPr lang="de-DE" dirty="0"/>
              <a:t>Eine Unterbrechung kann störend sein, …</a:t>
            </a:r>
          </a:p>
          <a:p>
            <a:pPr lvl="1">
              <a:buClr>
                <a:srgbClr val="216DAF"/>
              </a:buClr>
            </a:pPr>
            <a:r>
              <a:rPr lang="de-DE" sz="2200" dirty="0"/>
              <a:t>wenn sie </a:t>
            </a:r>
            <a:r>
              <a:rPr lang="de-DE" sz="2200" b="1" dirty="0">
                <a:solidFill>
                  <a:srgbClr val="216DAF"/>
                </a:solidFill>
              </a:rPr>
              <a:t>Zusatzaufwand</a:t>
            </a:r>
            <a:r>
              <a:rPr lang="de-DE" sz="2200" dirty="0"/>
              <a:t> und </a:t>
            </a:r>
            <a:r>
              <a:rPr lang="de-DE" sz="2200" b="1" dirty="0">
                <a:solidFill>
                  <a:srgbClr val="216DAF"/>
                </a:solidFill>
              </a:rPr>
              <a:t>riskantes Handeln </a:t>
            </a:r>
            <a:r>
              <a:rPr lang="de-DE" sz="2200" dirty="0"/>
              <a:t>erfordert,</a:t>
            </a:r>
          </a:p>
          <a:p>
            <a:pPr lvl="1">
              <a:buClr>
                <a:srgbClr val="216DAF"/>
              </a:buClr>
            </a:pPr>
            <a:r>
              <a:rPr lang="de-DE" sz="2200" dirty="0"/>
              <a:t>wenn sie die Qualität der Leistungserbringung mindert,</a:t>
            </a:r>
          </a:p>
          <a:p>
            <a:pPr lvl="1">
              <a:buClr>
                <a:srgbClr val="216DAF"/>
              </a:buClr>
            </a:pPr>
            <a:r>
              <a:rPr lang="de-DE" sz="2200" dirty="0"/>
              <a:t>wenn sie die Konzentration stört,</a:t>
            </a:r>
            <a:endParaRPr lang="de-DE" sz="2200" dirty="0">
              <a:highlight>
                <a:srgbClr val="FFFF00"/>
              </a:highlight>
            </a:endParaRPr>
          </a:p>
          <a:p>
            <a:pPr lvl="1">
              <a:buClr>
                <a:srgbClr val="216DAF"/>
              </a:buClr>
            </a:pPr>
            <a:r>
              <a:rPr lang="de-DE" sz="2200" dirty="0"/>
              <a:t>wenn sie wichtige Gespräche und Interaktionen stört,</a:t>
            </a:r>
          </a:p>
          <a:p>
            <a:pPr lvl="1">
              <a:buClr>
                <a:srgbClr val="216DAF"/>
              </a:buClr>
            </a:pPr>
            <a:r>
              <a:rPr lang="de-DE" sz="2200" dirty="0"/>
              <a:t>wenn sie den Zeitdruck zusätzlich erhöht,</a:t>
            </a:r>
          </a:p>
          <a:p>
            <a:pPr lvl="1">
              <a:buClr>
                <a:srgbClr val="216DAF"/>
              </a:buClr>
            </a:pPr>
            <a:r>
              <a:rPr lang="de-DE" sz="2200" dirty="0"/>
              <a:t>wenn sie während der Pause vorkommt,</a:t>
            </a:r>
          </a:p>
          <a:p>
            <a:pPr lvl="1">
              <a:buClr>
                <a:srgbClr val="216DAF"/>
              </a:buClr>
            </a:pPr>
            <a:r>
              <a:rPr lang="de-DE" sz="2200" dirty="0"/>
              <a:t>wenn sie unnötig oder unzumutbar ist.</a:t>
            </a:r>
          </a:p>
          <a:p>
            <a:pPr marL="457200" lvl="1" indent="0">
              <a:buClr>
                <a:srgbClr val="216DAF"/>
              </a:buClr>
              <a:buNone/>
            </a:pPr>
            <a:endParaRPr lang="de-DE" dirty="0"/>
          </a:p>
          <a:p>
            <a:pPr marL="266700" indent="-255588">
              <a:spcBef>
                <a:spcPts val="0"/>
              </a:spcBef>
              <a:buClr>
                <a:srgbClr val="216DAF"/>
              </a:buClr>
            </a:pPr>
            <a:r>
              <a:rPr lang="de-DE" dirty="0"/>
              <a:t>Auch weitere Gründe können verantwortlich dafür sein, dass eine Unterbrechung als störend wahrgenommen wird.</a:t>
            </a:r>
          </a:p>
          <a:p>
            <a:pPr lvl="1">
              <a:buClr>
                <a:srgbClr val="216DAF"/>
              </a:buClr>
            </a:pPr>
            <a:endParaRPr lang="de-DE" dirty="0"/>
          </a:p>
          <a:p>
            <a:pPr marL="457200" lvl="1" indent="0">
              <a:buNone/>
            </a:pPr>
            <a:endParaRPr lang="de-DE" dirty="0"/>
          </a:p>
          <a:p>
            <a:endParaRPr lang="de-DE" dirty="0"/>
          </a:p>
        </p:txBody>
      </p:sp>
      <p:sp>
        <p:nvSpPr>
          <p:cNvPr id="2" name="Titel 1">
            <a:extLst>
              <a:ext uri="{FF2B5EF4-FFF2-40B4-BE49-F238E27FC236}">
                <a16:creationId xmlns:a16="http://schemas.microsoft.com/office/drawing/2014/main" id="{1E9C4728-72D2-4C84-864F-E37BAC3494D8}"/>
              </a:ext>
            </a:extLst>
          </p:cNvPr>
          <p:cNvSpPr>
            <a:spLocks noGrp="1"/>
          </p:cNvSpPr>
          <p:nvPr>
            <p:ph type="title"/>
          </p:nvPr>
        </p:nvSpPr>
        <p:spPr>
          <a:xfrm>
            <a:off x="336755" y="239535"/>
            <a:ext cx="10515600" cy="1325563"/>
          </a:xfrm>
        </p:spPr>
        <p:txBody>
          <a:bodyPr>
            <a:normAutofit/>
          </a:bodyPr>
          <a:lstStyle/>
          <a:p>
            <a:r>
              <a:rPr lang="de-DE" dirty="0">
                <a:solidFill>
                  <a:srgbClr val="216DAF"/>
                </a:solidFill>
              </a:rPr>
              <a:t>Störende Unterbrechungen</a:t>
            </a:r>
          </a:p>
        </p:txBody>
      </p:sp>
      <p:pic>
        <p:nvPicPr>
          <p:cNvPr id="18" name="Grafik 17" descr="Hochspannung">
            <a:extLst>
              <a:ext uri="{FF2B5EF4-FFF2-40B4-BE49-F238E27FC236}">
                <a16:creationId xmlns:a16="http://schemas.microsoft.com/office/drawing/2014/main" id="{72BC1B01-4BA0-484A-951C-86264A0773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49816" y="2494599"/>
            <a:ext cx="1689352" cy="1689352"/>
          </a:xfrm>
          <a:prstGeom prst="rect">
            <a:avLst/>
          </a:prstGeom>
        </p:spPr>
      </p:pic>
      <p:sp>
        <p:nvSpPr>
          <p:cNvPr id="8" name="Datumsplatzhalter 3">
            <a:extLst>
              <a:ext uri="{FF2B5EF4-FFF2-40B4-BE49-F238E27FC236}">
                <a16:creationId xmlns:a16="http://schemas.microsoft.com/office/drawing/2014/main" id="{3422C93C-0372-E178-800B-0F1ACB78AA5B}"/>
              </a:ext>
            </a:extLst>
          </p:cNvPr>
          <p:cNvSpPr>
            <a:spLocks noGrp="1"/>
          </p:cNvSpPr>
          <p:nvPr>
            <p:ph type="dt" sz="half" idx="10"/>
          </p:nvPr>
        </p:nvSpPr>
        <p:spPr>
          <a:xfrm>
            <a:off x="347030" y="6360048"/>
            <a:ext cx="2153893" cy="365124"/>
          </a:xfrm>
        </p:spPr>
        <p:txBody>
          <a:bodyPr/>
          <a:lstStyle/>
          <a:p>
            <a:fld id="{DAF685D8-4D19-4C36-90AF-649C0556C7DC}" type="datetime1">
              <a:rPr lang="de-DE" smtClean="0"/>
              <a:t>24.11.2022</a:t>
            </a:fld>
            <a:endParaRPr lang="de-DE" dirty="0"/>
          </a:p>
        </p:txBody>
      </p:sp>
      <p:sp>
        <p:nvSpPr>
          <p:cNvPr id="9" name="Foliennummernplatzhalter 5">
            <a:extLst>
              <a:ext uri="{FF2B5EF4-FFF2-40B4-BE49-F238E27FC236}">
                <a16:creationId xmlns:a16="http://schemas.microsoft.com/office/drawing/2014/main" id="{D161CF4A-45CD-2474-16BF-2F8BD9FC1433}"/>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14</a:t>
            </a:fld>
            <a:endParaRPr lang="de-DE" dirty="0"/>
          </a:p>
        </p:txBody>
      </p:sp>
      <p:sp>
        <p:nvSpPr>
          <p:cNvPr id="11" name="Sprechblase: rechteckig 9">
            <a:extLst>
              <a:ext uri="{FF2B5EF4-FFF2-40B4-BE49-F238E27FC236}">
                <a16:creationId xmlns:a16="http://schemas.microsoft.com/office/drawing/2014/main" id="{0836C8A6-E83C-530A-9DDF-BE7BAAFCAE56}"/>
              </a:ext>
            </a:extLst>
          </p:cNvPr>
          <p:cNvSpPr/>
          <p:nvPr/>
        </p:nvSpPr>
        <p:spPr>
          <a:xfrm>
            <a:off x="1423976" y="2677118"/>
            <a:ext cx="4370029" cy="1955052"/>
          </a:xfrm>
          <a:prstGeom prst="wedgeRectCallout">
            <a:avLst>
              <a:gd name="adj1" fmla="val -23411"/>
              <a:gd name="adj2" fmla="val -65999"/>
            </a:avLst>
          </a:prstGeom>
          <a:solidFill>
            <a:srgbClr val="216DAF"/>
          </a:solidFill>
          <a:ln>
            <a:solidFill>
              <a:srgbClr val="216DAF"/>
            </a:solidFill>
          </a:ln>
        </p:spPr>
        <p:style>
          <a:lnRef idx="2">
            <a:schemeClr val="accent1">
              <a:shade val="50000"/>
            </a:schemeClr>
          </a:lnRef>
          <a:fillRef idx="1">
            <a:schemeClr val="accent1"/>
          </a:fillRef>
          <a:effectRef idx="0">
            <a:schemeClr val="accent1"/>
          </a:effectRef>
          <a:fontRef idx="minor">
            <a:schemeClr val="lt1"/>
          </a:fontRef>
        </p:style>
        <p:txBody>
          <a:bodyPr lIns="0" rIns="468000" rtlCol="0" anchor="ctr" anchorCtr="0"/>
          <a:lstStyle/>
          <a:p>
            <a:pPr lvl="1">
              <a:buClr>
                <a:srgbClr val="216DAF"/>
              </a:buClr>
            </a:pPr>
            <a:r>
              <a:rPr lang="de-DE" dirty="0"/>
              <a:t>Infolge einer Unterbrechung entsteht </a:t>
            </a:r>
            <a:r>
              <a:rPr lang="de-DE" i="1" dirty="0"/>
              <a:t>zusätzlicher Arbeitsaufwand </a:t>
            </a:r>
            <a:r>
              <a:rPr lang="de-DE" dirty="0"/>
              <a:t>für die unterbrochene Person, z.B. da sie sich erst wieder in die vorher ausgeübte Tätigkeit eindenken muss.</a:t>
            </a:r>
          </a:p>
        </p:txBody>
      </p:sp>
    </p:spTree>
    <p:extLst>
      <p:ext uri="{BB962C8B-B14F-4D97-AF65-F5344CB8AC3E}">
        <p14:creationId xmlns:p14="http://schemas.microsoft.com/office/powerpoint/2010/main" val="2703375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9840A84-6415-49A7-A512-F98A2E1EA4DD}"/>
              </a:ext>
            </a:extLst>
          </p:cNvPr>
          <p:cNvSpPr>
            <a:spLocks noGrp="1"/>
          </p:cNvSpPr>
          <p:nvPr>
            <p:ph idx="1"/>
          </p:nvPr>
        </p:nvSpPr>
        <p:spPr/>
        <p:txBody>
          <a:bodyPr>
            <a:normAutofit/>
          </a:bodyPr>
          <a:lstStyle/>
          <a:p>
            <a:pPr>
              <a:lnSpc>
                <a:spcPct val="160000"/>
              </a:lnSpc>
              <a:buClr>
                <a:srgbClr val="216DAF"/>
              </a:buClr>
            </a:pPr>
            <a:r>
              <a:rPr lang="de-DE" dirty="0"/>
              <a:t>Eine Unterbrechung kann störend sein, …</a:t>
            </a:r>
          </a:p>
          <a:p>
            <a:pPr lvl="1">
              <a:buClr>
                <a:srgbClr val="216DAF"/>
              </a:buClr>
            </a:pPr>
            <a:r>
              <a:rPr lang="de-DE" sz="2200" dirty="0"/>
              <a:t>wenn sie </a:t>
            </a:r>
            <a:r>
              <a:rPr lang="de-DE" sz="2200" b="1" dirty="0">
                <a:solidFill>
                  <a:srgbClr val="216DAF"/>
                </a:solidFill>
              </a:rPr>
              <a:t>Zusatzaufwand</a:t>
            </a:r>
            <a:r>
              <a:rPr lang="de-DE" sz="2200" dirty="0"/>
              <a:t> und </a:t>
            </a:r>
            <a:r>
              <a:rPr lang="de-DE" sz="2200" b="1" dirty="0">
                <a:solidFill>
                  <a:srgbClr val="216DAF"/>
                </a:solidFill>
              </a:rPr>
              <a:t>riskantes Handeln </a:t>
            </a:r>
            <a:r>
              <a:rPr lang="de-DE" sz="2200" dirty="0"/>
              <a:t>erfordert,</a:t>
            </a:r>
          </a:p>
          <a:p>
            <a:pPr lvl="1">
              <a:buClr>
                <a:srgbClr val="216DAF"/>
              </a:buClr>
            </a:pPr>
            <a:r>
              <a:rPr lang="de-DE" sz="2200" dirty="0"/>
              <a:t>wenn sie die Qualität der Leistungserbringung mindert,</a:t>
            </a:r>
          </a:p>
          <a:p>
            <a:pPr lvl="1">
              <a:buClr>
                <a:srgbClr val="216DAF"/>
              </a:buClr>
            </a:pPr>
            <a:r>
              <a:rPr lang="de-DE" sz="2200" dirty="0"/>
              <a:t>wenn sie die Konzentration stört,</a:t>
            </a:r>
            <a:endParaRPr lang="de-DE" sz="2200" dirty="0">
              <a:highlight>
                <a:srgbClr val="FFFF00"/>
              </a:highlight>
            </a:endParaRPr>
          </a:p>
          <a:p>
            <a:pPr lvl="1">
              <a:buClr>
                <a:srgbClr val="216DAF"/>
              </a:buClr>
            </a:pPr>
            <a:r>
              <a:rPr lang="de-DE" sz="2200" dirty="0"/>
              <a:t>wenn sie wichtige Gespräche und Interaktionen stört,</a:t>
            </a:r>
          </a:p>
          <a:p>
            <a:pPr lvl="1">
              <a:buClr>
                <a:srgbClr val="216DAF"/>
              </a:buClr>
            </a:pPr>
            <a:r>
              <a:rPr lang="de-DE" sz="2200" dirty="0"/>
              <a:t>wenn sie den Zeitdruck zusätzlich erhöht,</a:t>
            </a:r>
          </a:p>
          <a:p>
            <a:pPr lvl="1">
              <a:buClr>
                <a:srgbClr val="216DAF"/>
              </a:buClr>
            </a:pPr>
            <a:r>
              <a:rPr lang="de-DE" sz="2200" dirty="0"/>
              <a:t>wenn sie während der Pause vorkommt,</a:t>
            </a:r>
          </a:p>
          <a:p>
            <a:pPr lvl="1">
              <a:buClr>
                <a:srgbClr val="216DAF"/>
              </a:buClr>
            </a:pPr>
            <a:r>
              <a:rPr lang="de-DE" sz="2200" dirty="0"/>
              <a:t>wenn sie unnötig oder unzumutbar ist.</a:t>
            </a:r>
          </a:p>
          <a:p>
            <a:pPr marL="457200" lvl="1" indent="0">
              <a:buClr>
                <a:srgbClr val="216DAF"/>
              </a:buClr>
              <a:buNone/>
            </a:pPr>
            <a:endParaRPr lang="de-DE" dirty="0"/>
          </a:p>
          <a:p>
            <a:pPr marL="266700" indent="-266700">
              <a:spcBef>
                <a:spcPts val="0"/>
              </a:spcBef>
              <a:buClr>
                <a:srgbClr val="216DAF"/>
              </a:buClr>
            </a:pPr>
            <a:r>
              <a:rPr lang="de-DE" dirty="0"/>
              <a:t>Auch weitere Gründe können verantwortlich dafür sein, dass eine Unterbrechung als störend wahrgenommen wird.</a:t>
            </a:r>
          </a:p>
          <a:p>
            <a:pPr marL="457200" lvl="1" indent="0">
              <a:buNone/>
            </a:pPr>
            <a:endParaRPr lang="de-DE" dirty="0"/>
          </a:p>
          <a:p>
            <a:endParaRPr lang="de-DE" dirty="0"/>
          </a:p>
        </p:txBody>
      </p:sp>
      <p:sp>
        <p:nvSpPr>
          <p:cNvPr id="2" name="Titel 1">
            <a:extLst>
              <a:ext uri="{FF2B5EF4-FFF2-40B4-BE49-F238E27FC236}">
                <a16:creationId xmlns:a16="http://schemas.microsoft.com/office/drawing/2014/main" id="{1E9C4728-72D2-4C84-864F-E37BAC3494D8}"/>
              </a:ext>
            </a:extLst>
          </p:cNvPr>
          <p:cNvSpPr>
            <a:spLocks noGrp="1"/>
          </p:cNvSpPr>
          <p:nvPr>
            <p:ph type="title"/>
          </p:nvPr>
        </p:nvSpPr>
        <p:spPr>
          <a:xfrm>
            <a:off x="336755" y="239535"/>
            <a:ext cx="10515600" cy="1325563"/>
          </a:xfrm>
        </p:spPr>
        <p:txBody>
          <a:bodyPr>
            <a:normAutofit/>
          </a:bodyPr>
          <a:lstStyle/>
          <a:p>
            <a:r>
              <a:rPr lang="de-DE" dirty="0">
                <a:solidFill>
                  <a:srgbClr val="216DAF"/>
                </a:solidFill>
              </a:rPr>
              <a:t>Störende Unterbrechungen</a:t>
            </a:r>
          </a:p>
        </p:txBody>
      </p:sp>
      <p:sp>
        <p:nvSpPr>
          <p:cNvPr id="8" name="Datumsplatzhalter 3">
            <a:extLst>
              <a:ext uri="{FF2B5EF4-FFF2-40B4-BE49-F238E27FC236}">
                <a16:creationId xmlns:a16="http://schemas.microsoft.com/office/drawing/2014/main" id="{D7D7DA75-9A6D-47A8-62D5-C9B3EE8CB3F2}"/>
              </a:ext>
            </a:extLst>
          </p:cNvPr>
          <p:cNvSpPr>
            <a:spLocks noGrp="1"/>
          </p:cNvSpPr>
          <p:nvPr>
            <p:ph type="dt" sz="half" idx="10"/>
          </p:nvPr>
        </p:nvSpPr>
        <p:spPr>
          <a:xfrm>
            <a:off x="347030" y="6360048"/>
            <a:ext cx="2153893" cy="365124"/>
          </a:xfrm>
        </p:spPr>
        <p:txBody>
          <a:bodyPr/>
          <a:lstStyle/>
          <a:p>
            <a:fld id="{DAF685D8-4D19-4C36-90AF-649C0556C7DC}" type="datetime1">
              <a:rPr lang="de-DE" smtClean="0"/>
              <a:t>24.11.2022</a:t>
            </a:fld>
            <a:endParaRPr lang="de-DE" dirty="0"/>
          </a:p>
        </p:txBody>
      </p:sp>
      <p:sp>
        <p:nvSpPr>
          <p:cNvPr id="10" name="Foliennummernplatzhalter 5">
            <a:extLst>
              <a:ext uri="{FF2B5EF4-FFF2-40B4-BE49-F238E27FC236}">
                <a16:creationId xmlns:a16="http://schemas.microsoft.com/office/drawing/2014/main" id="{73AA6FFD-C749-EEB3-92A0-F28F42D7E199}"/>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15</a:t>
            </a:fld>
            <a:endParaRPr lang="de-DE" dirty="0"/>
          </a:p>
        </p:txBody>
      </p:sp>
      <p:sp>
        <p:nvSpPr>
          <p:cNvPr id="11" name="Sprechblase: rechteckig 9">
            <a:extLst>
              <a:ext uri="{FF2B5EF4-FFF2-40B4-BE49-F238E27FC236}">
                <a16:creationId xmlns:a16="http://schemas.microsoft.com/office/drawing/2014/main" id="{15C7B0F3-AB76-8138-DCE8-B49A1E07D4AE}"/>
              </a:ext>
            </a:extLst>
          </p:cNvPr>
          <p:cNvSpPr/>
          <p:nvPr/>
        </p:nvSpPr>
        <p:spPr>
          <a:xfrm>
            <a:off x="7071134" y="1880697"/>
            <a:ext cx="4370029" cy="1975195"/>
          </a:xfrm>
          <a:prstGeom prst="wedgeRectCallout">
            <a:avLst>
              <a:gd name="adj1" fmla="val -60178"/>
              <a:gd name="adj2" fmla="val -32111"/>
            </a:avLst>
          </a:prstGeom>
          <a:solidFill>
            <a:srgbClr val="216DAF"/>
          </a:solidFill>
          <a:ln>
            <a:solidFill>
              <a:srgbClr val="216DAF"/>
            </a:solidFill>
          </a:ln>
        </p:spPr>
        <p:style>
          <a:lnRef idx="2">
            <a:schemeClr val="accent1">
              <a:shade val="50000"/>
            </a:schemeClr>
          </a:lnRef>
          <a:fillRef idx="1">
            <a:schemeClr val="accent1"/>
          </a:fillRef>
          <a:effectRef idx="0">
            <a:schemeClr val="accent1"/>
          </a:effectRef>
          <a:fontRef idx="minor">
            <a:schemeClr val="lt1"/>
          </a:fontRef>
        </p:style>
        <p:txBody>
          <a:bodyPr lIns="0" rIns="468000" rtlCol="0" anchor="ctr" anchorCtr="0"/>
          <a:lstStyle/>
          <a:p>
            <a:pPr lvl="1">
              <a:buClr>
                <a:srgbClr val="216DAF"/>
              </a:buClr>
            </a:pPr>
            <a:r>
              <a:rPr lang="de-DE" dirty="0"/>
              <a:t>Um diesen Zusatzaufwand zu umgehen, kann eine Person auch </a:t>
            </a:r>
            <a:r>
              <a:rPr lang="de-DE" i="1" dirty="0"/>
              <a:t>riskant handeln</a:t>
            </a:r>
            <a:r>
              <a:rPr lang="de-DE" dirty="0"/>
              <a:t>, z.B. indem sie notwendige Prüfschritte nach einer Unterbrechung unterlässt und damit Fehler in Kauf nimmt. </a:t>
            </a:r>
          </a:p>
        </p:txBody>
      </p:sp>
      <p:sp>
        <p:nvSpPr>
          <p:cNvPr id="14" name="Sprechblase: rechteckig 9">
            <a:extLst>
              <a:ext uri="{FF2B5EF4-FFF2-40B4-BE49-F238E27FC236}">
                <a16:creationId xmlns:a16="http://schemas.microsoft.com/office/drawing/2014/main" id="{0D793A68-DC3D-B5D7-CF64-4AA3E64B9A14}"/>
              </a:ext>
            </a:extLst>
          </p:cNvPr>
          <p:cNvSpPr/>
          <p:nvPr/>
        </p:nvSpPr>
        <p:spPr>
          <a:xfrm>
            <a:off x="1423976" y="2677118"/>
            <a:ext cx="4370029" cy="1955052"/>
          </a:xfrm>
          <a:prstGeom prst="wedgeRectCallout">
            <a:avLst>
              <a:gd name="adj1" fmla="val -23411"/>
              <a:gd name="adj2" fmla="val -65999"/>
            </a:avLst>
          </a:prstGeom>
          <a:solidFill>
            <a:srgbClr val="216DAF"/>
          </a:solidFill>
          <a:ln>
            <a:solidFill>
              <a:srgbClr val="216DAF"/>
            </a:solidFill>
          </a:ln>
        </p:spPr>
        <p:style>
          <a:lnRef idx="2">
            <a:schemeClr val="accent1">
              <a:shade val="50000"/>
            </a:schemeClr>
          </a:lnRef>
          <a:fillRef idx="1">
            <a:schemeClr val="accent1"/>
          </a:fillRef>
          <a:effectRef idx="0">
            <a:schemeClr val="accent1"/>
          </a:effectRef>
          <a:fontRef idx="minor">
            <a:schemeClr val="lt1"/>
          </a:fontRef>
        </p:style>
        <p:txBody>
          <a:bodyPr lIns="0" rIns="468000" rtlCol="0" anchor="ctr" anchorCtr="0"/>
          <a:lstStyle/>
          <a:p>
            <a:pPr lvl="1">
              <a:buClr>
                <a:srgbClr val="216DAF"/>
              </a:buClr>
            </a:pPr>
            <a:r>
              <a:rPr lang="de-DE" dirty="0"/>
              <a:t>Infolge einer Unterbrechung entsteht </a:t>
            </a:r>
            <a:r>
              <a:rPr lang="de-DE" i="1" dirty="0"/>
              <a:t>zusätzlicher Arbeitsaufwand </a:t>
            </a:r>
            <a:r>
              <a:rPr lang="de-DE" dirty="0"/>
              <a:t>für die unterbrochene Person, z.B. da sie sich erst wieder in die vorher ausgeübte Tätigkeit eindenken muss.</a:t>
            </a:r>
          </a:p>
        </p:txBody>
      </p:sp>
    </p:spTree>
    <p:extLst>
      <p:ext uri="{BB962C8B-B14F-4D97-AF65-F5344CB8AC3E}">
        <p14:creationId xmlns:p14="http://schemas.microsoft.com/office/powerpoint/2010/main" val="1895903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9840A84-6415-49A7-A512-F98A2E1EA4DD}"/>
              </a:ext>
            </a:extLst>
          </p:cNvPr>
          <p:cNvSpPr>
            <a:spLocks noGrp="1"/>
          </p:cNvSpPr>
          <p:nvPr>
            <p:ph idx="1"/>
          </p:nvPr>
        </p:nvSpPr>
        <p:spPr/>
        <p:txBody>
          <a:bodyPr>
            <a:normAutofit/>
          </a:bodyPr>
          <a:lstStyle/>
          <a:p>
            <a:pPr>
              <a:lnSpc>
                <a:spcPct val="160000"/>
              </a:lnSpc>
              <a:buClr>
                <a:srgbClr val="216DAF"/>
              </a:buClr>
            </a:pPr>
            <a:r>
              <a:rPr lang="de-DE" dirty="0"/>
              <a:t>Eine Unterbrechung kann störend sein, …</a:t>
            </a:r>
          </a:p>
          <a:p>
            <a:pPr lvl="1">
              <a:buClr>
                <a:srgbClr val="216DAF"/>
              </a:buClr>
            </a:pPr>
            <a:r>
              <a:rPr lang="de-DE" sz="2200" dirty="0"/>
              <a:t>wenn sie Zusatzaufwand und riskantes Handeln erfordert,</a:t>
            </a:r>
          </a:p>
          <a:p>
            <a:pPr lvl="1">
              <a:buClr>
                <a:srgbClr val="216DAF"/>
              </a:buClr>
            </a:pPr>
            <a:r>
              <a:rPr lang="de-DE" sz="2200" dirty="0"/>
              <a:t>wenn sie die </a:t>
            </a:r>
            <a:r>
              <a:rPr lang="de-DE" sz="2200" b="1" dirty="0">
                <a:solidFill>
                  <a:srgbClr val="216DAF"/>
                </a:solidFill>
              </a:rPr>
              <a:t>Qualität der Leistungserbringung</a:t>
            </a:r>
            <a:r>
              <a:rPr lang="de-DE" sz="2200" dirty="0"/>
              <a:t> mindert,</a:t>
            </a:r>
          </a:p>
          <a:p>
            <a:pPr lvl="1">
              <a:buClr>
                <a:srgbClr val="216DAF"/>
              </a:buClr>
            </a:pPr>
            <a:r>
              <a:rPr lang="de-DE" sz="2200" dirty="0"/>
              <a:t>wenn sie die Konzentration stört,</a:t>
            </a:r>
            <a:endParaRPr lang="de-DE" sz="2200" dirty="0">
              <a:highlight>
                <a:srgbClr val="FFFF00"/>
              </a:highlight>
            </a:endParaRPr>
          </a:p>
          <a:p>
            <a:pPr lvl="1">
              <a:buClr>
                <a:srgbClr val="216DAF"/>
              </a:buClr>
            </a:pPr>
            <a:r>
              <a:rPr lang="de-DE" sz="2200" dirty="0"/>
              <a:t>wenn sie wichtige Gespräche und Interaktionen stört,</a:t>
            </a:r>
          </a:p>
          <a:p>
            <a:pPr lvl="1">
              <a:buClr>
                <a:srgbClr val="216DAF"/>
              </a:buClr>
            </a:pPr>
            <a:r>
              <a:rPr lang="de-DE" sz="2200" dirty="0"/>
              <a:t>wenn sie den Zeitdruck zusätzlich erhöht,</a:t>
            </a:r>
          </a:p>
          <a:p>
            <a:pPr lvl="1">
              <a:buClr>
                <a:srgbClr val="216DAF"/>
              </a:buClr>
            </a:pPr>
            <a:r>
              <a:rPr lang="de-DE" sz="2200" dirty="0"/>
              <a:t>wenn sie während der Pause vorkommt, </a:t>
            </a:r>
          </a:p>
          <a:p>
            <a:pPr lvl="1">
              <a:buClr>
                <a:srgbClr val="216DAF"/>
              </a:buClr>
            </a:pPr>
            <a:r>
              <a:rPr lang="de-DE" sz="2200" dirty="0"/>
              <a:t>wenn sie unnötig oder unzumutbar ist.</a:t>
            </a:r>
          </a:p>
          <a:p>
            <a:pPr marL="457200" lvl="1" indent="0">
              <a:buClr>
                <a:srgbClr val="216DAF"/>
              </a:buClr>
              <a:buNone/>
            </a:pPr>
            <a:endParaRPr lang="de-DE" dirty="0"/>
          </a:p>
          <a:p>
            <a:pPr marL="266700" indent="-266700">
              <a:spcBef>
                <a:spcPts val="0"/>
              </a:spcBef>
              <a:buClr>
                <a:srgbClr val="216DAF"/>
              </a:buClr>
            </a:pPr>
            <a:r>
              <a:rPr lang="de-DE" dirty="0"/>
              <a:t>Auch weitere Gründe können verantwortlich dafür sein, dass eine Unterbrechung als störend wahrgenommen wird.</a:t>
            </a:r>
          </a:p>
          <a:p>
            <a:pPr marL="457200" lvl="1" indent="0">
              <a:buClr>
                <a:srgbClr val="216DAF"/>
              </a:buClr>
              <a:buNone/>
            </a:pPr>
            <a:endParaRPr lang="de-DE" dirty="0"/>
          </a:p>
          <a:p>
            <a:pPr marL="457200" lvl="1" indent="0">
              <a:buNone/>
            </a:pPr>
            <a:endParaRPr lang="de-DE" dirty="0"/>
          </a:p>
          <a:p>
            <a:endParaRPr lang="de-DE" dirty="0"/>
          </a:p>
        </p:txBody>
      </p:sp>
      <p:sp>
        <p:nvSpPr>
          <p:cNvPr id="2" name="Titel 1">
            <a:extLst>
              <a:ext uri="{FF2B5EF4-FFF2-40B4-BE49-F238E27FC236}">
                <a16:creationId xmlns:a16="http://schemas.microsoft.com/office/drawing/2014/main" id="{1E9C4728-72D2-4C84-864F-E37BAC3494D8}"/>
              </a:ext>
            </a:extLst>
          </p:cNvPr>
          <p:cNvSpPr>
            <a:spLocks noGrp="1"/>
          </p:cNvSpPr>
          <p:nvPr>
            <p:ph type="title"/>
          </p:nvPr>
        </p:nvSpPr>
        <p:spPr>
          <a:xfrm>
            <a:off x="336755" y="239535"/>
            <a:ext cx="10515600" cy="1325563"/>
          </a:xfrm>
        </p:spPr>
        <p:txBody>
          <a:bodyPr>
            <a:normAutofit/>
          </a:bodyPr>
          <a:lstStyle/>
          <a:p>
            <a:r>
              <a:rPr lang="de-DE" dirty="0">
                <a:solidFill>
                  <a:srgbClr val="216DAF"/>
                </a:solidFill>
              </a:rPr>
              <a:t>Störende Unterbrechungen</a:t>
            </a:r>
          </a:p>
        </p:txBody>
      </p:sp>
      <p:pic>
        <p:nvPicPr>
          <p:cNvPr id="12" name="Grafik 11" descr="Hochspannung">
            <a:extLst>
              <a:ext uri="{FF2B5EF4-FFF2-40B4-BE49-F238E27FC236}">
                <a16:creationId xmlns:a16="http://schemas.microsoft.com/office/drawing/2014/main" id="{9F06188C-4303-58FE-8954-9C4D054503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49816" y="2494599"/>
            <a:ext cx="1689352" cy="1689352"/>
          </a:xfrm>
          <a:prstGeom prst="rect">
            <a:avLst/>
          </a:prstGeom>
        </p:spPr>
      </p:pic>
      <p:sp>
        <p:nvSpPr>
          <p:cNvPr id="7" name="Datumsplatzhalter 3">
            <a:extLst>
              <a:ext uri="{FF2B5EF4-FFF2-40B4-BE49-F238E27FC236}">
                <a16:creationId xmlns:a16="http://schemas.microsoft.com/office/drawing/2014/main" id="{A131AE02-587D-3FD5-9F12-CE571F83838A}"/>
              </a:ext>
            </a:extLst>
          </p:cNvPr>
          <p:cNvSpPr>
            <a:spLocks noGrp="1"/>
          </p:cNvSpPr>
          <p:nvPr>
            <p:ph type="dt" sz="half" idx="10"/>
          </p:nvPr>
        </p:nvSpPr>
        <p:spPr>
          <a:xfrm>
            <a:off x="347030" y="6360048"/>
            <a:ext cx="2153893" cy="365124"/>
          </a:xfrm>
        </p:spPr>
        <p:txBody>
          <a:bodyPr/>
          <a:lstStyle/>
          <a:p>
            <a:fld id="{DAF685D8-4D19-4C36-90AF-649C0556C7DC}" type="datetime1">
              <a:rPr lang="de-DE" smtClean="0"/>
              <a:t>24.11.2022</a:t>
            </a:fld>
            <a:endParaRPr lang="de-DE" dirty="0"/>
          </a:p>
        </p:txBody>
      </p:sp>
      <p:sp>
        <p:nvSpPr>
          <p:cNvPr id="8" name="Foliennummernplatzhalter 5">
            <a:extLst>
              <a:ext uri="{FF2B5EF4-FFF2-40B4-BE49-F238E27FC236}">
                <a16:creationId xmlns:a16="http://schemas.microsoft.com/office/drawing/2014/main" id="{25B4A329-066A-A560-A668-11BB22D0939E}"/>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16</a:t>
            </a:fld>
            <a:endParaRPr lang="de-DE" dirty="0"/>
          </a:p>
        </p:txBody>
      </p:sp>
    </p:spTree>
    <p:extLst>
      <p:ext uri="{BB962C8B-B14F-4D97-AF65-F5344CB8AC3E}">
        <p14:creationId xmlns:p14="http://schemas.microsoft.com/office/powerpoint/2010/main" val="1481989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9840A84-6415-49A7-A512-F98A2E1EA4DD}"/>
              </a:ext>
            </a:extLst>
          </p:cNvPr>
          <p:cNvSpPr>
            <a:spLocks noGrp="1"/>
          </p:cNvSpPr>
          <p:nvPr>
            <p:ph idx="1"/>
          </p:nvPr>
        </p:nvSpPr>
        <p:spPr/>
        <p:txBody>
          <a:bodyPr>
            <a:normAutofit/>
          </a:bodyPr>
          <a:lstStyle/>
          <a:p>
            <a:pPr>
              <a:lnSpc>
                <a:spcPct val="160000"/>
              </a:lnSpc>
              <a:buClr>
                <a:srgbClr val="216DAF"/>
              </a:buClr>
            </a:pPr>
            <a:r>
              <a:rPr lang="de-DE" dirty="0"/>
              <a:t>Eine Unterbrechung kann störend sein, …</a:t>
            </a:r>
          </a:p>
          <a:p>
            <a:pPr lvl="1">
              <a:buClr>
                <a:srgbClr val="216DAF"/>
              </a:buClr>
            </a:pPr>
            <a:r>
              <a:rPr lang="de-DE" sz="2200" dirty="0"/>
              <a:t>wenn sie Zusatzaufwand und riskantes Handeln erfordert,</a:t>
            </a:r>
          </a:p>
          <a:p>
            <a:pPr lvl="1">
              <a:buClr>
                <a:srgbClr val="216DAF"/>
              </a:buClr>
            </a:pPr>
            <a:r>
              <a:rPr lang="de-DE" sz="2200" dirty="0"/>
              <a:t>wenn sie die Qualität der Leistungserbringung mindert,</a:t>
            </a:r>
          </a:p>
          <a:p>
            <a:pPr lvl="1">
              <a:buClr>
                <a:srgbClr val="216DAF"/>
              </a:buClr>
            </a:pPr>
            <a:r>
              <a:rPr lang="de-DE" sz="2200" dirty="0"/>
              <a:t>wenn sie die </a:t>
            </a:r>
            <a:r>
              <a:rPr lang="de-DE" sz="2200" b="1" dirty="0">
                <a:solidFill>
                  <a:srgbClr val="216DAF"/>
                </a:solidFill>
              </a:rPr>
              <a:t>Konzentration </a:t>
            </a:r>
            <a:r>
              <a:rPr lang="de-DE" sz="2200" dirty="0"/>
              <a:t>stört,</a:t>
            </a:r>
            <a:endParaRPr lang="de-DE" sz="2200" dirty="0">
              <a:highlight>
                <a:srgbClr val="FFFF00"/>
              </a:highlight>
            </a:endParaRPr>
          </a:p>
          <a:p>
            <a:pPr lvl="1">
              <a:buClr>
                <a:srgbClr val="216DAF"/>
              </a:buClr>
            </a:pPr>
            <a:r>
              <a:rPr lang="de-DE" sz="2200" dirty="0"/>
              <a:t>wenn sie wichtige Gespräche und Interaktionen stört,</a:t>
            </a:r>
          </a:p>
          <a:p>
            <a:pPr lvl="1">
              <a:buClr>
                <a:srgbClr val="216DAF"/>
              </a:buClr>
            </a:pPr>
            <a:r>
              <a:rPr lang="de-DE" sz="2200" dirty="0"/>
              <a:t>wenn sie den Zeitdruck zusätzlich erhöht,</a:t>
            </a:r>
          </a:p>
          <a:p>
            <a:pPr lvl="1">
              <a:buClr>
                <a:srgbClr val="216DAF"/>
              </a:buClr>
            </a:pPr>
            <a:r>
              <a:rPr lang="de-DE" sz="2200" dirty="0"/>
              <a:t>wenn sie während der Pause vorkommt, </a:t>
            </a:r>
            <a:endParaRPr lang="de-DE" sz="2200" dirty="0">
              <a:highlight>
                <a:srgbClr val="FFFF00"/>
              </a:highlight>
            </a:endParaRPr>
          </a:p>
          <a:p>
            <a:pPr lvl="1">
              <a:buClr>
                <a:srgbClr val="216DAF"/>
              </a:buClr>
            </a:pPr>
            <a:r>
              <a:rPr lang="de-DE" sz="2200" dirty="0"/>
              <a:t>wenn sie unnötig oder unzumutbar ist.</a:t>
            </a:r>
          </a:p>
          <a:p>
            <a:pPr marL="457200" lvl="1" indent="0">
              <a:buClr>
                <a:srgbClr val="216DAF"/>
              </a:buClr>
              <a:buNone/>
            </a:pPr>
            <a:endParaRPr lang="de-DE" dirty="0"/>
          </a:p>
          <a:p>
            <a:pPr marL="266700" indent="-266700">
              <a:spcBef>
                <a:spcPts val="0"/>
              </a:spcBef>
              <a:buClr>
                <a:srgbClr val="216DAF"/>
              </a:buClr>
            </a:pPr>
            <a:r>
              <a:rPr lang="de-DE" dirty="0"/>
              <a:t>Auch weitere Gründe können verantwortlich dafür sein, dass eine Unterbrechung als störend wahrgenommen wird.</a:t>
            </a:r>
          </a:p>
        </p:txBody>
      </p:sp>
      <p:sp>
        <p:nvSpPr>
          <p:cNvPr id="2" name="Titel 1">
            <a:extLst>
              <a:ext uri="{FF2B5EF4-FFF2-40B4-BE49-F238E27FC236}">
                <a16:creationId xmlns:a16="http://schemas.microsoft.com/office/drawing/2014/main" id="{1E9C4728-72D2-4C84-864F-E37BAC3494D8}"/>
              </a:ext>
            </a:extLst>
          </p:cNvPr>
          <p:cNvSpPr>
            <a:spLocks noGrp="1"/>
          </p:cNvSpPr>
          <p:nvPr>
            <p:ph type="title"/>
          </p:nvPr>
        </p:nvSpPr>
        <p:spPr>
          <a:xfrm>
            <a:off x="336755" y="239535"/>
            <a:ext cx="10515600" cy="1325563"/>
          </a:xfrm>
        </p:spPr>
        <p:txBody>
          <a:bodyPr>
            <a:normAutofit/>
          </a:bodyPr>
          <a:lstStyle/>
          <a:p>
            <a:r>
              <a:rPr lang="de-DE" dirty="0">
                <a:solidFill>
                  <a:srgbClr val="216DAF"/>
                </a:solidFill>
              </a:rPr>
              <a:t>Störende Unterbrechungen</a:t>
            </a:r>
          </a:p>
        </p:txBody>
      </p:sp>
      <p:pic>
        <p:nvPicPr>
          <p:cNvPr id="12" name="Grafik 11" descr="Hochspannung">
            <a:extLst>
              <a:ext uri="{FF2B5EF4-FFF2-40B4-BE49-F238E27FC236}">
                <a16:creationId xmlns:a16="http://schemas.microsoft.com/office/drawing/2014/main" id="{BC3218DF-CBD8-1E3F-27F2-6F85307A84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49816" y="2494599"/>
            <a:ext cx="1689352" cy="1689352"/>
          </a:xfrm>
          <a:prstGeom prst="rect">
            <a:avLst/>
          </a:prstGeom>
        </p:spPr>
      </p:pic>
      <p:sp>
        <p:nvSpPr>
          <p:cNvPr id="7" name="Datumsplatzhalter 3">
            <a:extLst>
              <a:ext uri="{FF2B5EF4-FFF2-40B4-BE49-F238E27FC236}">
                <a16:creationId xmlns:a16="http://schemas.microsoft.com/office/drawing/2014/main" id="{8DD5AB4B-4715-F724-2D7C-2CFD5C2D302E}"/>
              </a:ext>
            </a:extLst>
          </p:cNvPr>
          <p:cNvSpPr>
            <a:spLocks noGrp="1"/>
          </p:cNvSpPr>
          <p:nvPr>
            <p:ph type="dt" sz="half" idx="10"/>
          </p:nvPr>
        </p:nvSpPr>
        <p:spPr>
          <a:xfrm>
            <a:off x="347030" y="6360048"/>
            <a:ext cx="2153893" cy="365124"/>
          </a:xfrm>
        </p:spPr>
        <p:txBody>
          <a:bodyPr/>
          <a:lstStyle/>
          <a:p>
            <a:fld id="{DAF685D8-4D19-4C36-90AF-649C0556C7DC}" type="datetime1">
              <a:rPr lang="de-DE" smtClean="0"/>
              <a:t>24.11.2022</a:t>
            </a:fld>
            <a:endParaRPr lang="de-DE" dirty="0"/>
          </a:p>
        </p:txBody>
      </p:sp>
      <p:sp>
        <p:nvSpPr>
          <p:cNvPr id="9" name="Foliennummernplatzhalter 5">
            <a:extLst>
              <a:ext uri="{FF2B5EF4-FFF2-40B4-BE49-F238E27FC236}">
                <a16:creationId xmlns:a16="http://schemas.microsoft.com/office/drawing/2014/main" id="{013E0B47-2248-B050-A0C1-4A8928CB6FDF}"/>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17</a:t>
            </a:fld>
            <a:endParaRPr lang="de-DE" dirty="0"/>
          </a:p>
        </p:txBody>
      </p:sp>
    </p:spTree>
    <p:extLst>
      <p:ext uri="{BB962C8B-B14F-4D97-AF65-F5344CB8AC3E}">
        <p14:creationId xmlns:p14="http://schemas.microsoft.com/office/powerpoint/2010/main" val="1105075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9840A84-6415-49A7-A512-F98A2E1EA4DD}"/>
              </a:ext>
            </a:extLst>
          </p:cNvPr>
          <p:cNvSpPr>
            <a:spLocks noGrp="1"/>
          </p:cNvSpPr>
          <p:nvPr>
            <p:ph idx="1"/>
          </p:nvPr>
        </p:nvSpPr>
        <p:spPr/>
        <p:txBody>
          <a:bodyPr>
            <a:normAutofit/>
          </a:bodyPr>
          <a:lstStyle/>
          <a:p>
            <a:pPr>
              <a:lnSpc>
                <a:spcPct val="160000"/>
              </a:lnSpc>
              <a:buClr>
                <a:srgbClr val="216DAF"/>
              </a:buClr>
            </a:pPr>
            <a:r>
              <a:rPr lang="de-DE" dirty="0"/>
              <a:t>Eine Unterbrechung kann störend sein, …</a:t>
            </a:r>
          </a:p>
          <a:p>
            <a:pPr lvl="1">
              <a:buClr>
                <a:srgbClr val="216DAF"/>
              </a:buClr>
            </a:pPr>
            <a:r>
              <a:rPr lang="de-DE" sz="2200" dirty="0"/>
              <a:t>wenn sie Zusatzaufwand und riskantes Handeln erfordert,</a:t>
            </a:r>
          </a:p>
          <a:p>
            <a:pPr lvl="1">
              <a:buClr>
                <a:srgbClr val="216DAF"/>
              </a:buClr>
            </a:pPr>
            <a:r>
              <a:rPr lang="de-DE" sz="2200" dirty="0"/>
              <a:t>wenn sie die Qualität der Leistungserbringung mindert,</a:t>
            </a:r>
          </a:p>
          <a:p>
            <a:pPr lvl="1">
              <a:buClr>
                <a:srgbClr val="216DAF"/>
              </a:buClr>
            </a:pPr>
            <a:r>
              <a:rPr lang="de-DE" sz="2200" dirty="0"/>
              <a:t>wenn sie die Konzentration stört,</a:t>
            </a:r>
            <a:endParaRPr lang="de-DE" sz="2200" dirty="0">
              <a:highlight>
                <a:srgbClr val="FFFF00"/>
              </a:highlight>
            </a:endParaRPr>
          </a:p>
          <a:p>
            <a:pPr lvl="1">
              <a:buClr>
                <a:srgbClr val="216DAF"/>
              </a:buClr>
            </a:pPr>
            <a:r>
              <a:rPr lang="de-DE" sz="2200" dirty="0"/>
              <a:t>wenn sie </a:t>
            </a:r>
            <a:r>
              <a:rPr lang="de-DE" sz="2200" b="1" dirty="0">
                <a:solidFill>
                  <a:srgbClr val="216DAF"/>
                </a:solidFill>
              </a:rPr>
              <a:t>wichtige Gespräche </a:t>
            </a:r>
            <a:r>
              <a:rPr lang="de-DE" sz="2200" dirty="0"/>
              <a:t>und </a:t>
            </a:r>
            <a:r>
              <a:rPr lang="de-DE" sz="2200" b="1" dirty="0">
                <a:solidFill>
                  <a:srgbClr val="216DAF"/>
                </a:solidFill>
              </a:rPr>
              <a:t>Interaktionen</a:t>
            </a:r>
            <a:r>
              <a:rPr lang="de-DE" sz="2200" dirty="0"/>
              <a:t> stört,</a:t>
            </a:r>
          </a:p>
          <a:p>
            <a:pPr lvl="1">
              <a:buClr>
                <a:srgbClr val="216DAF"/>
              </a:buClr>
            </a:pPr>
            <a:r>
              <a:rPr lang="de-DE" sz="2200" dirty="0"/>
              <a:t>wenn sie den Zeitdruck zusätzlich erhöht,</a:t>
            </a:r>
          </a:p>
          <a:p>
            <a:pPr lvl="1">
              <a:buClr>
                <a:srgbClr val="216DAF"/>
              </a:buClr>
            </a:pPr>
            <a:r>
              <a:rPr lang="de-DE" sz="2200" dirty="0"/>
              <a:t>wenn sie während der Pause vorkommt,</a:t>
            </a:r>
          </a:p>
          <a:p>
            <a:pPr lvl="1">
              <a:buClr>
                <a:srgbClr val="216DAF"/>
              </a:buClr>
            </a:pPr>
            <a:r>
              <a:rPr lang="de-DE" sz="2200" dirty="0"/>
              <a:t>wenn sie unnötig oder unzumutbar ist.</a:t>
            </a:r>
          </a:p>
          <a:p>
            <a:pPr marL="457200" lvl="1" indent="0">
              <a:buClr>
                <a:srgbClr val="216DAF"/>
              </a:buClr>
              <a:buNone/>
            </a:pPr>
            <a:endParaRPr lang="de-DE" dirty="0"/>
          </a:p>
          <a:p>
            <a:pPr marL="266700" indent="-266700">
              <a:spcBef>
                <a:spcPts val="0"/>
              </a:spcBef>
              <a:buClr>
                <a:srgbClr val="216DAF"/>
              </a:buClr>
            </a:pPr>
            <a:r>
              <a:rPr lang="de-DE" dirty="0"/>
              <a:t>Auch weitere Gründe können verantwortlich dafür sein, dass eine Unterbrechung als störend wahrgenommen wird.</a:t>
            </a:r>
          </a:p>
          <a:p>
            <a:endParaRPr lang="de-DE" dirty="0"/>
          </a:p>
        </p:txBody>
      </p:sp>
      <p:sp>
        <p:nvSpPr>
          <p:cNvPr id="2" name="Titel 1">
            <a:extLst>
              <a:ext uri="{FF2B5EF4-FFF2-40B4-BE49-F238E27FC236}">
                <a16:creationId xmlns:a16="http://schemas.microsoft.com/office/drawing/2014/main" id="{79B26341-061A-8BE1-EBF5-32C1D2D104E3}"/>
              </a:ext>
            </a:extLst>
          </p:cNvPr>
          <p:cNvSpPr>
            <a:spLocks noGrp="1"/>
          </p:cNvSpPr>
          <p:nvPr>
            <p:ph type="title"/>
          </p:nvPr>
        </p:nvSpPr>
        <p:spPr>
          <a:xfrm>
            <a:off x="336755" y="239535"/>
            <a:ext cx="10515600" cy="1325563"/>
          </a:xfrm>
        </p:spPr>
        <p:txBody>
          <a:bodyPr/>
          <a:lstStyle/>
          <a:p>
            <a:r>
              <a:rPr lang="de-DE" dirty="0"/>
              <a:t>Störende Unterbrechungen</a:t>
            </a:r>
          </a:p>
        </p:txBody>
      </p:sp>
      <p:pic>
        <p:nvPicPr>
          <p:cNvPr id="14" name="Grafik 13" descr="Hochspannung">
            <a:extLst>
              <a:ext uri="{FF2B5EF4-FFF2-40B4-BE49-F238E27FC236}">
                <a16:creationId xmlns:a16="http://schemas.microsoft.com/office/drawing/2014/main" id="{6AD3E125-3683-64A4-DFAE-6D81DC90FD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49816" y="2494599"/>
            <a:ext cx="1689352" cy="1689352"/>
          </a:xfrm>
          <a:prstGeom prst="rect">
            <a:avLst/>
          </a:prstGeom>
        </p:spPr>
      </p:pic>
      <p:sp>
        <p:nvSpPr>
          <p:cNvPr id="7" name="Datumsplatzhalter 3">
            <a:extLst>
              <a:ext uri="{FF2B5EF4-FFF2-40B4-BE49-F238E27FC236}">
                <a16:creationId xmlns:a16="http://schemas.microsoft.com/office/drawing/2014/main" id="{D708DE15-4399-CB05-CFB6-2EBDCAFDC714}"/>
              </a:ext>
            </a:extLst>
          </p:cNvPr>
          <p:cNvSpPr>
            <a:spLocks noGrp="1"/>
          </p:cNvSpPr>
          <p:nvPr>
            <p:ph type="dt" sz="half" idx="10"/>
          </p:nvPr>
        </p:nvSpPr>
        <p:spPr>
          <a:xfrm>
            <a:off x="347030" y="6360048"/>
            <a:ext cx="2153893" cy="365124"/>
          </a:xfrm>
        </p:spPr>
        <p:txBody>
          <a:bodyPr/>
          <a:lstStyle/>
          <a:p>
            <a:fld id="{DAF685D8-4D19-4C36-90AF-649C0556C7DC}" type="datetime1">
              <a:rPr lang="de-DE" smtClean="0"/>
              <a:t>24.11.2022</a:t>
            </a:fld>
            <a:endParaRPr lang="de-DE" dirty="0"/>
          </a:p>
        </p:txBody>
      </p:sp>
      <p:sp>
        <p:nvSpPr>
          <p:cNvPr id="10" name="Foliennummernplatzhalter 5">
            <a:extLst>
              <a:ext uri="{FF2B5EF4-FFF2-40B4-BE49-F238E27FC236}">
                <a16:creationId xmlns:a16="http://schemas.microsoft.com/office/drawing/2014/main" id="{08F1058C-B22A-B82B-4F8E-055E07D83BCF}"/>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18</a:t>
            </a:fld>
            <a:endParaRPr lang="de-DE" dirty="0"/>
          </a:p>
        </p:txBody>
      </p:sp>
    </p:spTree>
    <p:extLst>
      <p:ext uri="{BB962C8B-B14F-4D97-AF65-F5344CB8AC3E}">
        <p14:creationId xmlns:p14="http://schemas.microsoft.com/office/powerpoint/2010/main" val="4180360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9840A84-6415-49A7-A512-F98A2E1EA4DD}"/>
              </a:ext>
            </a:extLst>
          </p:cNvPr>
          <p:cNvSpPr>
            <a:spLocks noGrp="1"/>
          </p:cNvSpPr>
          <p:nvPr>
            <p:ph idx="1"/>
          </p:nvPr>
        </p:nvSpPr>
        <p:spPr/>
        <p:txBody>
          <a:bodyPr>
            <a:normAutofit/>
          </a:bodyPr>
          <a:lstStyle/>
          <a:p>
            <a:pPr>
              <a:lnSpc>
                <a:spcPct val="160000"/>
              </a:lnSpc>
              <a:buClr>
                <a:srgbClr val="216DAF"/>
              </a:buClr>
            </a:pPr>
            <a:r>
              <a:rPr lang="de-DE" dirty="0"/>
              <a:t>Eine Unterbrechung kann störend sein, …</a:t>
            </a:r>
          </a:p>
          <a:p>
            <a:pPr lvl="1">
              <a:buClr>
                <a:srgbClr val="216DAF"/>
              </a:buClr>
            </a:pPr>
            <a:r>
              <a:rPr lang="de-DE" sz="2200" dirty="0"/>
              <a:t>wenn sie Zusatzaufwand und riskantes Handeln erfordert,</a:t>
            </a:r>
          </a:p>
          <a:p>
            <a:pPr lvl="1">
              <a:buClr>
                <a:srgbClr val="216DAF"/>
              </a:buClr>
            </a:pPr>
            <a:r>
              <a:rPr lang="de-DE" sz="2200" dirty="0"/>
              <a:t>wenn sie die Qualität der Leistungserbringung mindert,</a:t>
            </a:r>
          </a:p>
          <a:p>
            <a:pPr lvl="1">
              <a:buClr>
                <a:srgbClr val="216DAF"/>
              </a:buClr>
            </a:pPr>
            <a:r>
              <a:rPr lang="de-DE" sz="2200" dirty="0"/>
              <a:t>wenn sie die Konzentration stört,</a:t>
            </a:r>
            <a:endParaRPr lang="de-DE" sz="2200" dirty="0">
              <a:highlight>
                <a:srgbClr val="FFFF00"/>
              </a:highlight>
            </a:endParaRPr>
          </a:p>
          <a:p>
            <a:pPr lvl="1">
              <a:buClr>
                <a:srgbClr val="216DAF"/>
              </a:buClr>
            </a:pPr>
            <a:r>
              <a:rPr lang="de-DE" sz="2200" dirty="0"/>
              <a:t>wenn sie wichtige Gespräche und Interaktionen stört,</a:t>
            </a:r>
          </a:p>
          <a:p>
            <a:pPr lvl="1">
              <a:buClr>
                <a:srgbClr val="216DAF"/>
              </a:buClr>
            </a:pPr>
            <a:r>
              <a:rPr lang="de-DE" sz="2200" dirty="0"/>
              <a:t>wenn sie den </a:t>
            </a:r>
            <a:r>
              <a:rPr lang="de-DE" sz="2200" b="1" dirty="0">
                <a:solidFill>
                  <a:srgbClr val="216DAF"/>
                </a:solidFill>
              </a:rPr>
              <a:t>Zeitdruck</a:t>
            </a:r>
            <a:r>
              <a:rPr lang="de-DE" sz="2200" dirty="0"/>
              <a:t> zusätzlich erhöht,</a:t>
            </a:r>
          </a:p>
          <a:p>
            <a:pPr lvl="1">
              <a:buClr>
                <a:srgbClr val="216DAF"/>
              </a:buClr>
            </a:pPr>
            <a:r>
              <a:rPr lang="de-DE" sz="2200" dirty="0"/>
              <a:t>wenn sie während der Pause vorkommt,</a:t>
            </a:r>
          </a:p>
          <a:p>
            <a:pPr lvl="1">
              <a:buClr>
                <a:srgbClr val="216DAF"/>
              </a:buClr>
            </a:pPr>
            <a:r>
              <a:rPr lang="de-DE" sz="2200" dirty="0"/>
              <a:t>wenn sie unnötig oder unzumutbar ist.</a:t>
            </a:r>
          </a:p>
          <a:p>
            <a:pPr marL="457200" lvl="1" indent="0">
              <a:buClr>
                <a:srgbClr val="216DAF"/>
              </a:buClr>
              <a:buNone/>
            </a:pPr>
            <a:endParaRPr lang="de-DE" dirty="0"/>
          </a:p>
          <a:p>
            <a:pPr marL="266700" indent="-266700">
              <a:spcBef>
                <a:spcPts val="0"/>
              </a:spcBef>
              <a:buClr>
                <a:srgbClr val="216DAF"/>
              </a:buClr>
            </a:pPr>
            <a:r>
              <a:rPr lang="de-DE" dirty="0"/>
              <a:t>Auch weitere Gründe können verantwortlich dafür sein, dass eine Unterbrechung als störend wahrgenommen wird.</a:t>
            </a:r>
          </a:p>
          <a:p>
            <a:endParaRPr lang="de-DE" dirty="0"/>
          </a:p>
        </p:txBody>
      </p:sp>
      <p:sp>
        <p:nvSpPr>
          <p:cNvPr id="2" name="Titel 1">
            <a:extLst>
              <a:ext uri="{FF2B5EF4-FFF2-40B4-BE49-F238E27FC236}">
                <a16:creationId xmlns:a16="http://schemas.microsoft.com/office/drawing/2014/main" id="{63B5CF1D-D0FE-97E5-012A-AE3B7AE01466}"/>
              </a:ext>
            </a:extLst>
          </p:cNvPr>
          <p:cNvSpPr>
            <a:spLocks noGrp="1"/>
          </p:cNvSpPr>
          <p:nvPr>
            <p:ph type="title"/>
          </p:nvPr>
        </p:nvSpPr>
        <p:spPr>
          <a:xfrm>
            <a:off x="336755" y="239535"/>
            <a:ext cx="8358066" cy="1325563"/>
          </a:xfrm>
        </p:spPr>
        <p:txBody>
          <a:bodyPr/>
          <a:lstStyle/>
          <a:p>
            <a:r>
              <a:rPr lang="de-DE" dirty="0"/>
              <a:t>Störende Unterbrechungen</a:t>
            </a:r>
          </a:p>
        </p:txBody>
      </p:sp>
      <p:pic>
        <p:nvPicPr>
          <p:cNvPr id="14" name="Grafik 13" descr="Hochspannung">
            <a:extLst>
              <a:ext uri="{FF2B5EF4-FFF2-40B4-BE49-F238E27FC236}">
                <a16:creationId xmlns:a16="http://schemas.microsoft.com/office/drawing/2014/main" id="{A997495C-984B-2028-40D8-BB254851B1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49816" y="2494599"/>
            <a:ext cx="1689352" cy="1689352"/>
          </a:xfrm>
          <a:prstGeom prst="rect">
            <a:avLst/>
          </a:prstGeom>
        </p:spPr>
      </p:pic>
      <p:sp>
        <p:nvSpPr>
          <p:cNvPr id="7" name="Datumsplatzhalter 3">
            <a:extLst>
              <a:ext uri="{FF2B5EF4-FFF2-40B4-BE49-F238E27FC236}">
                <a16:creationId xmlns:a16="http://schemas.microsoft.com/office/drawing/2014/main" id="{16E114DD-4488-4133-47F3-177CF55489A3}"/>
              </a:ext>
            </a:extLst>
          </p:cNvPr>
          <p:cNvSpPr>
            <a:spLocks noGrp="1"/>
          </p:cNvSpPr>
          <p:nvPr>
            <p:ph type="dt" sz="half" idx="10"/>
          </p:nvPr>
        </p:nvSpPr>
        <p:spPr>
          <a:xfrm>
            <a:off x="347030" y="6360048"/>
            <a:ext cx="2153893" cy="365124"/>
          </a:xfrm>
        </p:spPr>
        <p:txBody>
          <a:bodyPr/>
          <a:lstStyle/>
          <a:p>
            <a:fld id="{DAF685D8-4D19-4C36-90AF-649C0556C7DC}" type="datetime1">
              <a:rPr lang="de-DE" smtClean="0"/>
              <a:t>24.11.2022</a:t>
            </a:fld>
            <a:endParaRPr lang="de-DE" dirty="0"/>
          </a:p>
        </p:txBody>
      </p:sp>
      <p:sp>
        <p:nvSpPr>
          <p:cNvPr id="8" name="Foliennummernplatzhalter 5">
            <a:extLst>
              <a:ext uri="{FF2B5EF4-FFF2-40B4-BE49-F238E27FC236}">
                <a16:creationId xmlns:a16="http://schemas.microsoft.com/office/drawing/2014/main" id="{90E55E4D-DE0C-E08B-87DC-630DA3EB7B90}"/>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19</a:t>
            </a:fld>
            <a:endParaRPr lang="de-DE" dirty="0"/>
          </a:p>
        </p:txBody>
      </p:sp>
    </p:spTree>
    <p:extLst>
      <p:ext uri="{BB962C8B-B14F-4D97-AF65-F5344CB8AC3E}">
        <p14:creationId xmlns:p14="http://schemas.microsoft.com/office/powerpoint/2010/main" val="2340285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409A8E07-2ACF-6735-DE78-703E6110EA3B}"/>
              </a:ext>
            </a:extLst>
          </p:cNvPr>
          <p:cNvSpPr txBox="1"/>
          <p:nvPr/>
        </p:nvSpPr>
        <p:spPr>
          <a:xfrm>
            <a:off x="1118523" y="1843950"/>
            <a:ext cx="9954953" cy="3170099"/>
          </a:xfrm>
          <a:prstGeom prst="rect">
            <a:avLst/>
          </a:prstGeom>
          <a:solidFill>
            <a:srgbClr val="FFFF00"/>
          </a:solidFill>
        </p:spPr>
        <p:txBody>
          <a:bodyPr wrap="square" rtlCol="0" anchor="ctr">
            <a:spAutoFit/>
          </a:bodyPr>
          <a:lstStyle/>
          <a:p>
            <a:endParaRPr lang="de-DE" sz="2800" dirty="0"/>
          </a:p>
          <a:p>
            <a:pPr marL="266700" algn="ctr"/>
            <a:r>
              <a:rPr lang="de-DE" sz="2400" dirty="0"/>
              <a:t>LÖSCHEN SIE DIESE FOLIE VOR DEM WORKSHOP</a:t>
            </a:r>
          </a:p>
          <a:p>
            <a:pPr marL="266700" algn="ctr"/>
            <a:endParaRPr lang="de-DE" sz="2400" dirty="0"/>
          </a:p>
          <a:p>
            <a:pPr algn="ctr"/>
            <a:r>
              <a:rPr lang="de-DE" sz="2400" dirty="0"/>
              <a:t>Diese Präsentation enthält gelbe Kästen. Neben Erklärungen (s. Folie 35, 38) zeigen Ihnen diese an, dass Sie individuelle Anpassungen an der Präsentation vornehmen müssen (s. Folie 40). Wichtig: Löschen Sie die gelben Kästen vor dem Workshop aus der Präsentation.</a:t>
            </a:r>
          </a:p>
          <a:p>
            <a:endParaRPr lang="de-DE" sz="2800" dirty="0"/>
          </a:p>
        </p:txBody>
      </p:sp>
      <p:sp>
        <p:nvSpPr>
          <p:cNvPr id="5" name="Datumsplatzhalter 3">
            <a:extLst>
              <a:ext uri="{FF2B5EF4-FFF2-40B4-BE49-F238E27FC236}">
                <a16:creationId xmlns:a16="http://schemas.microsoft.com/office/drawing/2014/main" id="{8262E52A-7935-B3C0-F7A1-E3A375EB4AAE}"/>
              </a:ext>
            </a:extLst>
          </p:cNvPr>
          <p:cNvSpPr>
            <a:spLocks noGrp="1"/>
          </p:cNvSpPr>
          <p:nvPr>
            <p:ph type="dt" sz="half" idx="10"/>
          </p:nvPr>
        </p:nvSpPr>
        <p:spPr>
          <a:xfrm>
            <a:off x="347030" y="6360048"/>
            <a:ext cx="2153893" cy="365124"/>
          </a:xfrm>
        </p:spPr>
        <p:txBody>
          <a:bodyPr/>
          <a:lstStyle/>
          <a:p>
            <a:fld id="{DAF685D8-4D19-4C36-90AF-649C0556C7DC}" type="datetime1">
              <a:rPr lang="de-DE" smtClean="0"/>
              <a:t>24.11.2022</a:t>
            </a:fld>
            <a:endParaRPr lang="de-DE" dirty="0"/>
          </a:p>
        </p:txBody>
      </p:sp>
      <p:sp>
        <p:nvSpPr>
          <p:cNvPr id="7" name="Foliennummernplatzhalter 5">
            <a:extLst>
              <a:ext uri="{FF2B5EF4-FFF2-40B4-BE49-F238E27FC236}">
                <a16:creationId xmlns:a16="http://schemas.microsoft.com/office/drawing/2014/main" id="{0FAF1604-4EE5-3926-5481-8714D9D7BC66}"/>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2</a:t>
            </a:fld>
            <a:endParaRPr lang="de-DE" dirty="0"/>
          </a:p>
        </p:txBody>
      </p:sp>
    </p:spTree>
    <p:extLst>
      <p:ext uri="{BB962C8B-B14F-4D97-AF65-F5344CB8AC3E}">
        <p14:creationId xmlns:p14="http://schemas.microsoft.com/office/powerpoint/2010/main" val="4199564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9840A84-6415-49A7-A512-F98A2E1EA4DD}"/>
              </a:ext>
            </a:extLst>
          </p:cNvPr>
          <p:cNvSpPr>
            <a:spLocks noGrp="1"/>
          </p:cNvSpPr>
          <p:nvPr>
            <p:ph idx="1"/>
          </p:nvPr>
        </p:nvSpPr>
        <p:spPr/>
        <p:txBody>
          <a:bodyPr>
            <a:normAutofit/>
          </a:bodyPr>
          <a:lstStyle/>
          <a:p>
            <a:pPr>
              <a:lnSpc>
                <a:spcPct val="160000"/>
              </a:lnSpc>
              <a:buClr>
                <a:srgbClr val="216DAF"/>
              </a:buClr>
            </a:pPr>
            <a:r>
              <a:rPr lang="de-DE" dirty="0"/>
              <a:t>Eine Unterbrechung kann störend sein, …</a:t>
            </a:r>
          </a:p>
          <a:p>
            <a:pPr lvl="1">
              <a:buClr>
                <a:srgbClr val="216DAF"/>
              </a:buClr>
            </a:pPr>
            <a:r>
              <a:rPr lang="de-DE" sz="2200" dirty="0"/>
              <a:t>wenn sie Zusatzaufwand und riskantes Handeln erfordert,</a:t>
            </a:r>
          </a:p>
          <a:p>
            <a:pPr lvl="1">
              <a:buClr>
                <a:srgbClr val="216DAF"/>
              </a:buClr>
            </a:pPr>
            <a:r>
              <a:rPr lang="de-DE" sz="2200" dirty="0"/>
              <a:t>wenn sie die Qualität der Leistungserbringung mindert,</a:t>
            </a:r>
          </a:p>
          <a:p>
            <a:pPr lvl="1">
              <a:buClr>
                <a:srgbClr val="216DAF"/>
              </a:buClr>
            </a:pPr>
            <a:r>
              <a:rPr lang="de-DE" sz="2200" dirty="0"/>
              <a:t>wenn sie die Konzentration stört,</a:t>
            </a:r>
            <a:endParaRPr lang="de-DE" sz="2200" dirty="0">
              <a:highlight>
                <a:srgbClr val="FFFF00"/>
              </a:highlight>
            </a:endParaRPr>
          </a:p>
          <a:p>
            <a:pPr lvl="1">
              <a:buClr>
                <a:srgbClr val="216DAF"/>
              </a:buClr>
            </a:pPr>
            <a:r>
              <a:rPr lang="de-DE" sz="2200" dirty="0"/>
              <a:t>wenn sie wichtige Gespräche und Interaktionen stört,</a:t>
            </a:r>
          </a:p>
          <a:p>
            <a:pPr lvl="1">
              <a:buClr>
                <a:srgbClr val="216DAF"/>
              </a:buClr>
            </a:pPr>
            <a:r>
              <a:rPr lang="de-DE" sz="2200" dirty="0"/>
              <a:t>wenn sie den Zeitdruck zusätzlich erhöht,</a:t>
            </a:r>
          </a:p>
          <a:p>
            <a:pPr lvl="1">
              <a:buClr>
                <a:srgbClr val="216DAF"/>
              </a:buClr>
            </a:pPr>
            <a:r>
              <a:rPr lang="de-DE" sz="2200" dirty="0"/>
              <a:t>wenn sie während der </a:t>
            </a:r>
            <a:r>
              <a:rPr lang="de-DE" sz="2200" b="1" dirty="0">
                <a:solidFill>
                  <a:srgbClr val="216DAF"/>
                </a:solidFill>
              </a:rPr>
              <a:t>Pause</a:t>
            </a:r>
            <a:r>
              <a:rPr lang="de-DE" sz="2200" dirty="0"/>
              <a:t> vorkommt,</a:t>
            </a:r>
          </a:p>
          <a:p>
            <a:pPr lvl="1">
              <a:buClr>
                <a:srgbClr val="216DAF"/>
              </a:buClr>
            </a:pPr>
            <a:r>
              <a:rPr lang="de-DE" sz="2200" dirty="0"/>
              <a:t>wenn sie unnötig oder unzumutbar ist.</a:t>
            </a:r>
          </a:p>
          <a:p>
            <a:pPr marL="457200" lvl="1" indent="0">
              <a:buClr>
                <a:srgbClr val="216DAF"/>
              </a:buClr>
              <a:buNone/>
            </a:pPr>
            <a:endParaRPr lang="de-DE" dirty="0"/>
          </a:p>
          <a:p>
            <a:pPr marL="266700" indent="-266700">
              <a:spcBef>
                <a:spcPts val="0"/>
              </a:spcBef>
              <a:buClr>
                <a:srgbClr val="216DAF"/>
              </a:buClr>
            </a:pPr>
            <a:r>
              <a:rPr lang="de-DE" dirty="0"/>
              <a:t>Auch weitere Gründe können verantwortlich dafür sein, dass eine Unterbrechung als störend wahrgenommen wird.</a:t>
            </a:r>
          </a:p>
          <a:p>
            <a:pPr marL="457200" lvl="1" indent="0">
              <a:buClr>
                <a:srgbClr val="216DAF"/>
              </a:buClr>
              <a:buNone/>
            </a:pPr>
            <a:endParaRPr lang="de-DE" dirty="0"/>
          </a:p>
        </p:txBody>
      </p:sp>
      <p:sp>
        <p:nvSpPr>
          <p:cNvPr id="10" name="Titel 1">
            <a:extLst>
              <a:ext uri="{FF2B5EF4-FFF2-40B4-BE49-F238E27FC236}">
                <a16:creationId xmlns:a16="http://schemas.microsoft.com/office/drawing/2014/main" id="{FF69D8F8-2322-4389-8A61-128A9BE1303C}"/>
              </a:ext>
            </a:extLst>
          </p:cNvPr>
          <p:cNvSpPr>
            <a:spLocks noGrp="1"/>
          </p:cNvSpPr>
          <p:nvPr>
            <p:ph type="title"/>
          </p:nvPr>
        </p:nvSpPr>
        <p:spPr>
          <a:xfrm>
            <a:off x="336755" y="239535"/>
            <a:ext cx="10515600" cy="1325563"/>
          </a:xfrm>
        </p:spPr>
        <p:txBody>
          <a:bodyPr>
            <a:normAutofit/>
          </a:bodyPr>
          <a:lstStyle/>
          <a:p>
            <a:r>
              <a:rPr lang="de-DE" dirty="0">
                <a:solidFill>
                  <a:srgbClr val="216DAF"/>
                </a:solidFill>
              </a:rPr>
              <a:t>Störende Unterbrechungen</a:t>
            </a:r>
          </a:p>
        </p:txBody>
      </p:sp>
      <p:pic>
        <p:nvPicPr>
          <p:cNvPr id="13" name="Grafik 12" descr="Hochspannung">
            <a:extLst>
              <a:ext uri="{FF2B5EF4-FFF2-40B4-BE49-F238E27FC236}">
                <a16:creationId xmlns:a16="http://schemas.microsoft.com/office/drawing/2014/main" id="{C4868B00-DCA5-A66D-A7FD-9F28CB8861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49816" y="2494599"/>
            <a:ext cx="1689352" cy="1689352"/>
          </a:xfrm>
          <a:prstGeom prst="rect">
            <a:avLst/>
          </a:prstGeom>
        </p:spPr>
      </p:pic>
      <p:sp>
        <p:nvSpPr>
          <p:cNvPr id="7" name="Datumsplatzhalter 3">
            <a:extLst>
              <a:ext uri="{FF2B5EF4-FFF2-40B4-BE49-F238E27FC236}">
                <a16:creationId xmlns:a16="http://schemas.microsoft.com/office/drawing/2014/main" id="{7238CE64-344B-7B57-6C23-3C4CFBEA3C27}"/>
              </a:ext>
            </a:extLst>
          </p:cNvPr>
          <p:cNvSpPr>
            <a:spLocks noGrp="1"/>
          </p:cNvSpPr>
          <p:nvPr>
            <p:ph type="dt" sz="half" idx="10"/>
          </p:nvPr>
        </p:nvSpPr>
        <p:spPr>
          <a:xfrm>
            <a:off x="347030" y="6360048"/>
            <a:ext cx="2153893" cy="365124"/>
          </a:xfrm>
        </p:spPr>
        <p:txBody>
          <a:bodyPr/>
          <a:lstStyle/>
          <a:p>
            <a:fld id="{DAF685D8-4D19-4C36-90AF-649C0556C7DC}" type="datetime1">
              <a:rPr lang="de-DE" smtClean="0"/>
              <a:t>24.11.2022</a:t>
            </a:fld>
            <a:endParaRPr lang="de-DE" dirty="0"/>
          </a:p>
        </p:txBody>
      </p:sp>
      <p:sp>
        <p:nvSpPr>
          <p:cNvPr id="11" name="Foliennummernplatzhalter 5">
            <a:extLst>
              <a:ext uri="{FF2B5EF4-FFF2-40B4-BE49-F238E27FC236}">
                <a16:creationId xmlns:a16="http://schemas.microsoft.com/office/drawing/2014/main" id="{84CE4607-43E1-CC4E-4C14-D366634FCF4E}"/>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20</a:t>
            </a:fld>
            <a:endParaRPr lang="de-DE" dirty="0"/>
          </a:p>
        </p:txBody>
      </p:sp>
    </p:spTree>
    <p:extLst>
      <p:ext uri="{BB962C8B-B14F-4D97-AF65-F5344CB8AC3E}">
        <p14:creationId xmlns:p14="http://schemas.microsoft.com/office/powerpoint/2010/main" val="3595103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9840A84-6415-49A7-A512-F98A2E1EA4DD}"/>
              </a:ext>
            </a:extLst>
          </p:cNvPr>
          <p:cNvSpPr>
            <a:spLocks noGrp="1"/>
          </p:cNvSpPr>
          <p:nvPr>
            <p:ph idx="1"/>
          </p:nvPr>
        </p:nvSpPr>
        <p:spPr/>
        <p:txBody>
          <a:bodyPr>
            <a:normAutofit/>
          </a:bodyPr>
          <a:lstStyle/>
          <a:p>
            <a:pPr>
              <a:lnSpc>
                <a:spcPct val="160000"/>
              </a:lnSpc>
              <a:buClr>
                <a:srgbClr val="216DAF"/>
              </a:buClr>
            </a:pPr>
            <a:r>
              <a:rPr lang="de-DE" dirty="0"/>
              <a:t>Eine Unterbrechung kann störend sein, …</a:t>
            </a:r>
          </a:p>
          <a:p>
            <a:pPr lvl="1">
              <a:buClr>
                <a:srgbClr val="216DAF"/>
              </a:buClr>
            </a:pPr>
            <a:r>
              <a:rPr lang="de-DE" sz="2200" dirty="0"/>
              <a:t>wenn sie Zusatzaufwand und riskantes Handeln erfordert,</a:t>
            </a:r>
          </a:p>
          <a:p>
            <a:pPr lvl="1">
              <a:buClr>
                <a:srgbClr val="216DAF"/>
              </a:buClr>
            </a:pPr>
            <a:r>
              <a:rPr lang="de-DE" sz="2200" dirty="0"/>
              <a:t>wenn sie die Qualität der Leistungserbringung mindert,</a:t>
            </a:r>
          </a:p>
          <a:p>
            <a:pPr lvl="1">
              <a:buClr>
                <a:srgbClr val="216DAF"/>
              </a:buClr>
            </a:pPr>
            <a:r>
              <a:rPr lang="de-DE" sz="2200" dirty="0"/>
              <a:t>wenn sie die Konzentration stört,</a:t>
            </a:r>
            <a:endParaRPr lang="de-DE" sz="2200" dirty="0">
              <a:highlight>
                <a:srgbClr val="FFFF00"/>
              </a:highlight>
            </a:endParaRPr>
          </a:p>
          <a:p>
            <a:pPr lvl="1">
              <a:buClr>
                <a:srgbClr val="216DAF"/>
              </a:buClr>
            </a:pPr>
            <a:r>
              <a:rPr lang="de-DE" sz="2200" dirty="0"/>
              <a:t>wenn sie wichtige Gespräche und Interaktionen stört,</a:t>
            </a:r>
          </a:p>
          <a:p>
            <a:pPr lvl="1">
              <a:buClr>
                <a:srgbClr val="216DAF"/>
              </a:buClr>
            </a:pPr>
            <a:r>
              <a:rPr lang="de-DE" sz="2200" dirty="0"/>
              <a:t>wenn sie den Zeitdruck zusätzlich erhöht,</a:t>
            </a:r>
          </a:p>
          <a:p>
            <a:pPr lvl="1">
              <a:buClr>
                <a:srgbClr val="216DAF"/>
              </a:buClr>
            </a:pPr>
            <a:r>
              <a:rPr lang="de-DE" sz="2200" dirty="0"/>
              <a:t>wenn sie während der Pause vorkommt,</a:t>
            </a:r>
          </a:p>
          <a:p>
            <a:pPr lvl="1">
              <a:buClr>
                <a:srgbClr val="216DAF"/>
              </a:buClr>
            </a:pPr>
            <a:r>
              <a:rPr lang="de-DE" sz="2200" dirty="0"/>
              <a:t>wenn sie </a:t>
            </a:r>
            <a:r>
              <a:rPr lang="de-DE" sz="2200" b="1" dirty="0">
                <a:solidFill>
                  <a:srgbClr val="216DAF"/>
                </a:solidFill>
              </a:rPr>
              <a:t>unnötig</a:t>
            </a:r>
            <a:r>
              <a:rPr lang="de-DE" sz="2200" dirty="0"/>
              <a:t> oder </a:t>
            </a:r>
            <a:r>
              <a:rPr lang="de-DE" sz="2200" b="1" dirty="0">
                <a:solidFill>
                  <a:srgbClr val="216DAF"/>
                </a:solidFill>
              </a:rPr>
              <a:t>unzumutbar</a:t>
            </a:r>
            <a:r>
              <a:rPr lang="de-DE" sz="2200" dirty="0"/>
              <a:t> ist.</a:t>
            </a:r>
          </a:p>
          <a:p>
            <a:pPr marL="457200" lvl="1" indent="0">
              <a:buClr>
                <a:srgbClr val="216DAF"/>
              </a:buClr>
              <a:buNone/>
            </a:pPr>
            <a:endParaRPr lang="de-DE" dirty="0"/>
          </a:p>
          <a:p>
            <a:pPr marL="266700" indent="-266700">
              <a:spcBef>
                <a:spcPts val="0"/>
              </a:spcBef>
              <a:buClr>
                <a:srgbClr val="216DAF"/>
              </a:buClr>
            </a:pPr>
            <a:r>
              <a:rPr lang="de-DE" dirty="0"/>
              <a:t>Auch weitere Gründe können verantwortlich dafür sein, dass eine Unterbrechung als störend wahrgenommen wird.</a:t>
            </a:r>
          </a:p>
          <a:p>
            <a:pPr marL="457200" lvl="1" indent="0">
              <a:buClr>
                <a:srgbClr val="216DAF"/>
              </a:buClr>
              <a:buNone/>
            </a:pPr>
            <a:endParaRPr lang="de-DE" dirty="0"/>
          </a:p>
        </p:txBody>
      </p:sp>
      <p:sp>
        <p:nvSpPr>
          <p:cNvPr id="9" name="Titel 1">
            <a:extLst>
              <a:ext uri="{FF2B5EF4-FFF2-40B4-BE49-F238E27FC236}">
                <a16:creationId xmlns:a16="http://schemas.microsoft.com/office/drawing/2014/main" id="{0428C394-D0BB-462E-A2AB-6E6FA35FB81F}"/>
              </a:ext>
            </a:extLst>
          </p:cNvPr>
          <p:cNvSpPr>
            <a:spLocks noGrp="1"/>
          </p:cNvSpPr>
          <p:nvPr>
            <p:ph type="title"/>
          </p:nvPr>
        </p:nvSpPr>
        <p:spPr>
          <a:xfrm>
            <a:off x="336755" y="239535"/>
            <a:ext cx="10515600" cy="1325563"/>
          </a:xfrm>
        </p:spPr>
        <p:txBody>
          <a:bodyPr>
            <a:normAutofit/>
          </a:bodyPr>
          <a:lstStyle/>
          <a:p>
            <a:r>
              <a:rPr lang="de-DE" dirty="0">
                <a:solidFill>
                  <a:srgbClr val="216DAF"/>
                </a:solidFill>
              </a:rPr>
              <a:t>Störende Unterbrechungen</a:t>
            </a:r>
          </a:p>
        </p:txBody>
      </p:sp>
      <p:pic>
        <p:nvPicPr>
          <p:cNvPr id="13" name="Grafik 12" descr="Hochspannung">
            <a:extLst>
              <a:ext uri="{FF2B5EF4-FFF2-40B4-BE49-F238E27FC236}">
                <a16:creationId xmlns:a16="http://schemas.microsoft.com/office/drawing/2014/main" id="{23C20232-D9F0-E6F0-183D-A2DCFB66D9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49816" y="2494599"/>
            <a:ext cx="1689352" cy="1689352"/>
          </a:xfrm>
          <a:prstGeom prst="rect">
            <a:avLst/>
          </a:prstGeom>
        </p:spPr>
      </p:pic>
      <p:sp>
        <p:nvSpPr>
          <p:cNvPr id="7" name="Datumsplatzhalter 3">
            <a:extLst>
              <a:ext uri="{FF2B5EF4-FFF2-40B4-BE49-F238E27FC236}">
                <a16:creationId xmlns:a16="http://schemas.microsoft.com/office/drawing/2014/main" id="{161C8BA7-FAAC-A5B7-6AF7-1193CA8F8F58}"/>
              </a:ext>
            </a:extLst>
          </p:cNvPr>
          <p:cNvSpPr>
            <a:spLocks noGrp="1"/>
          </p:cNvSpPr>
          <p:nvPr>
            <p:ph type="dt" sz="half" idx="10"/>
          </p:nvPr>
        </p:nvSpPr>
        <p:spPr>
          <a:xfrm>
            <a:off x="347030" y="6360048"/>
            <a:ext cx="2153893" cy="365124"/>
          </a:xfrm>
        </p:spPr>
        <p:txBody>
          <a:bodyPr/>
          <a:lstStyle/>
          <a:p>
            <a:fld id="{DAF685D8-4D19-4C36-90AF-649C0556C7DC}" type="datetime1">
              <a:rPr lang="de-DE" smtClean="0"/>
              <a:t>24.11.2022</a:t>
            </a:fld>
            <a:endParaRPr lang="de-DE" dirty="0"/>
          </a:p>
        </p:txBody>
      </p:sp>
      <p:sp>
        <p:nvSpPr>
          <p:cNvPr id="11" name="Foliennummernplatzhalter 5">
            <a:extLst>
              <a:ext uri="{FF2B5EF4-FFF2-40B4-BE49-F238E27FC236}">
                <a16:creationId xmlns:a16="http://schemas.microsoft.com/office/drawing/2014/main" id="{1C771614-77E6-EB91-07BA-3DED1DAE7D7F}"/>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21</a:t>
            </a:fld>
            <a:endParaRPr lang="de-DE" dirty="0"/>
          </a:p>
        </p:txBody>
      </p:sp>
    </p:spTree>
    <p:extLst>
      <p:ext uri="{BB962C8B-B14F-4D97-AF65-F5344CB8AC3E}">
        <p14:creationId xmlns:p14="http://schemas.microsoft.com/office/powerpoint/2010/main" val="2678306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9840A84-6415-49A7-A512-F98A2E1EA4DD}"/>
              </a:ext>
            </a:extLst>
          </p:cNvPr>
          <p:cNvSpPr>
            <a:spLocks noGrp="1"/>
          </p:cNvSpPr>
          <p:nvPr>
            <p:ph idx="1"/>
          </p:nvPr>
        </p:nvSpPr>
        <p:spPr/>
        <p:txBody>
          <a:bodyPr>
            <a:normAutofit/>
          </a:bodyPr>
          <a:lstStyle/>
          <a:p>
            <a:pPr>
              <a:lnSpc>
                <a:spcPct val="160000"/>
              </a:lnSpc>
              <a:buClr>
                <a:srgbClr val="216DAF"/>
              </a:buClr>
            </a:pPr>
            <a:r>
              <a:rPr lang="de-DE" dirty="0"/>
              <a:t>Eine Unterbrechung kann störend sein, …</a:t>
            </a:r>
          </a:p>
          <a:p>
            <a:pPr lvl="1">
              <a:buClr>
                <a:srgbClr val="216DAF"/>
              </a:buClr>
            </a:pPr>
            <a:r>
              <a:rPr lang="de-DE" sz="2200" dirty="0"/>
              <a:t>wenn sie Zusatzaufwand und riskantes Handeln erfordert,</a:t>
            </a:r>
          </a:p>
          <a:p>
            <a:pPr lvl="1">
              <a:buClr>
                <a:srgbClr val="216DAF"/>
              </a:buClr>
            </a:pPr>
            <a:r>
              <a:rPr lang="de-DE" sz="2200" dirty="0"/>
              <a:t>wenn sie die Qualität der Leistungserbringung mindert,</a:t>
            </a:r>
          </a:p>
          <a:p>
            <a:pPr lvl="1">
              <a:buClr>
                <a:srgbClr val="216DAF"/>
              </a:buClr>
            </a:pPr>
            <a:r>
              <a:rPr lang="de-DE" sz="2200" dirty="0"/>
              <a:t>wenn sie die Konzentration stört,</a:t>
            </a:r>
            <a:endParaRPr lang="de-DE" sz="2200" dirty="0">
              <a:highlight>
                <a:srgbClr val="FFFF00"/>
              </a:highlight>
            </a:endParaRPr>
          </a:p>
          <a:p>
            <a:pPr lvl="1">
              <a:buClr>
                <a:srgbClr val="216DAF"/>
              </a:buClr>
            </a:pPr>
            <a:r>
              <a:rPr lang="de-DE" sz="2200" dirty="0"/>
              <a:t>wenn sie wichtige Gespräche und Interaktionen stört,</a:t>
            </a:r>
          </a:p>
          <a:p>
            <a:pPr lvl="1">
              <a:buClr>
                <a:srgbClr val="216DAF"/>
              </a:buClr>
            </a:pPr>
            <a:r>
              <a:rPr lang="de-DE" sz="2200" dirty="0"/>
              <a:t>wenn sie den Zeitdruck zusätzlich erhöht,</a:t>
            </a:r>
          </a:p>
          <a:p>
            <a:pPr lvl="1">
              <a:buClr>
                <a:srgbClr val="216DAF"/>
              </a:buClr>
            </a:pPr>
            <a:r>
              <a:rPr lang="de-DE" sz="2200" dirty="0"/>
              <a:t>wenn sie während der Pause vorkommt, </a:t>
            </a:r>
          </a:p>
          <a:p>
            <a:pPr lvl="1">
              <a:buClr>
                <a:srgbClr val="216DAF"/>
              </a:buClr>
            </a:pPr>
            <a:r>
              <a:rPr lang="de-DE" sz="2200" dirty="0"/>
              <a:t>wenn sie </a:t>
            </a:r>
            <a:r>
              <a:rPr lang="de-DE" sz="2200" b="1" dirty="0">
                <a:solidFill>
                  <a:srgbClr val="216DAF"/>
                </a:solidFill>
              </a:rPr>
              <a:t>unnötig</a:t>
            </a:r>
            <a:r>
              <a:rPr lang="de-DE" sz="2200" dirty="0"/>
              <a:t> oder </a:t>
            </a:r>
            <a:r>
              <a:rPr lang="de-DE" sz="2200" b="1" dirty="0">
                <a:solidFill>
                  <a:srgbClr val="216DAF"/>
                </a:solidFill>
              </a:rPr>
              <a:t>unzumutbar</a:t>
            </a:r>
            <a:r>
              <a:rPr lang="de-DE" sz="2200" dirty="0"/>
              <a:t> ist.</a:t>
            </a:r>
          </a:p>
          <a:p>
            <a:pPr marL="457200" lvl="1" indent="0">
              <a:buClr>
                <a:srgbClr val="216DAF"/>
              </a:buClr>
              <a:buNone/>
            </a:pPr>
            <a:endParaRPr lang="de-DE" dirty="0"/>
          </a:p>
          <a:p>
            <a:pPr marL="266700" indent="-266700">
              <a:spcBef>
                <a:spcPts val="0"/>
              </a:spcBef>
              <a:buClr>
                <a:srgbClr val="216DAF"/>
              </a:buClr>
            </a:pPr>
            <a:r>
              <a:rPr lang="de-DE" dirty="0"/>
              <a:t>Auch weitere Gründe können verantwortlich dafür sein, dass eine Unterbrechung als störend wahrgenommen wird.</a:t>
            </a:r>
          </a:p>
        </p:txBody>
      </p:sp>
      <p:sp>
        <p:nvSpPr>
          <p:cNvPr id="9" name="Titel 1">
            <a:extLst>
              <a:ext uri="{FF2B5EF4-FFF2-40B4-BE49-F238E27FC236}">
                <a16:creationId xmlns:a16="http://schemas.microsoft.com/office/drawing/2014/main" id="{0428C394-D0BB-462E-A2AB-6E6FA35FB81F}"/>
              </a:ext>
            </a:extLst>
          </p:cNvPr>
          <p:cNvSpPr>
            <a:spLocks noGrp="1"/>
          </p:cNvSpPr>
          <p:nvPr>
            <p:ph type="title"/>
          </p:nvPr>
        </p:nvSpPr>
        <p:spPr>
          <a:xfrm>
            <a:off x="336755" y="239535"/>
            <a:ext cx="10515600" cy="1325563"/>
          </a:xfrm>
        </p:spPr>
        <p:txBody>
          <a:bodyPr>
            <a:normAutofit/>
          </a:bodyPr>
          <a:lstStyle/>
          <a:p>
            <a:r>
              <a:rPr lang="de-DE" dirty="0">
                <a:solidFill>
                  <a:srgbClr val="216DAF"/>
                </a:solidFill>
              </a:rPr>
              <a:t>Störende Unterbrechungen</a:t>
            </a:r>
          </a:p>
        </p:txBody>
      </p:sp>
      <p:pic>
        <p:nvPicPr>
          <p:cNvPr id="17" name="Grafik 16" descr="Hochspannung">
            <a:extLst>
              <a:ext uri="{FF2B5EF4-FFF2-40B4-BE49-F238E27FC236}">
                <a16:creationId xmlns:a16="http://schemas.microsoft.com/office/drawing/2014/main" id="{4F10A41E-8CB5-ECD9-D164-2E86402D61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49816" y="2494599"/>
            <a:ext cx="1689352" cy="1689352"/>
          </a:xfrm>
          <a:prstGeom prst="rect">
            <a:avLst/>
          </a:prstGeom>
        </p:spPr>
      </p:pic>
      <p:sp>
        <p:nvSpPr>
          <p:cNvPr id="8" name="Datumsplatzhalter 3">
            <a:extLst>
              <a:ext uri="{FF2B5EF4-FFF2-40B4-BE49-F238E27FC236}">
                <a16:creationId xmlns:a16="http://schemas.microsoft.com/office/drawing/2014/main" id="{3775CD40-0494-0CBF-4047-9643CABF5029}"/>
              </a:ext>
            </a:extLst>
          </p:cNvPr>
          <p:cNvSpPr>
            <a:spLocks noGrp="1"/>
          </p:cNvSpPr>
          <p:nvPr>
            <p:ph type="dt" sz="half" idx="10"/>
          </p:nvPr>
        </p:nvSpPr>
        <p:spPr>
          <a:xfrm>
            <a:off x="347030" y="6360048"/>
            <a:ext cx="2153893" cy="365124"/>
          </a:xfrm>
        </p:spPr>
        <p:txBody>
          <a:bodyPr/>
          <a:lstStyle/>
          <a:p>
            <a:fld id="{DAF685D8-4D19-4C36-90AF-649C0556C7DC}" type="datetime1">
              <a:rPr lang="de-DE" smtClean="0"/>
              <a:t>24.11.2022</a:t>
            </a:fld>
            <a:endParaRPr lang="de-DE" dirty="0"/>
          </a:p>
        </p:txBody>
      </p:sp>
      <p:sp>
        <p:nvSpPr>
          <p:cNvPr id="12" name="Foliennummernplatzhalter 5">
            <a:extLst>
              <a:ext uri="{FF2B5EF4-FFF2-40B4-BE49-F238E27FC236}">
                <a16:creationId xmlns:a16="http://schemas.microsoft.com/office/drawing/2014/main" id="{BCC7495C-AC77-B2E0-647D-22B56E5A5E74}"/>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22</a:t>
            </a:fld>
            <a:endParaRPr lang="de-DE" dirty="0"/>
          </a:p>
        </p:txBody>
      </p:sp>
      <p:sp>
        <p:nvSpPr>
          <p:cNvPr id="11" name="Sprechblase: rechteckig 13">
            <a:extLst>
              <a:ext uri="{FF2B5EF4-FFF2-40B4-BE49-F238E27FC236}">
                <a16:creationId xmlns:a16="http://schemas.microsoft.com/office/drawing/2014/main" id="{E4F89631-D4F1-7FC1-B0A7-B43D0D15AFAB}"/>
              </a:ext>
            </a:extLst>
          </p:cNvPr>
          <p:cNvSpPr/>
          <p:nvPr/>
        </p:nvSpPr>
        <p:spPr>
          <a:xfrm>
            <a:off x="1827832" y="2309552"/>
            <a:ext cx="3489236" cy="1682710"/>
          </a:xfrm>
          <a:prstGeom prst="wedgeRectCallout">
            <a:avLst>
              <a:gd name="adj1" fmla="val -27248"/>
              <a:gd name="adj2" fmla="val 65741"/>
            </a:avLst>
          </a:prstGeom>
          <a:solidFill>
            <a:srgbClr val="216DAF"/>
          </a:solidFill>
          <a:ln>
            <a:solidFill>
              <a:srgbClr val="216DAF"/>
            </a:solidFill>
          </a:ln>
        </p:spPr>
        <p:style>
          <a:lnRef idx="2">
            <a:schemeClr val="accent1">
              <a:shade val="50000"/>
            </a:schemeClr>
          </a:lnRef>
          <a:fillRef idx="1">
            <a:schemeClr val="accent1"/>
          </a:fillRef>
          <a:effectRef idx="0">
            <a:schemeClr val="accent1"/>
          </a:effectRef>
          <a:fontRef idx="minor">
            <a:schemeClr val="lt1"/>
          </a:fontRef>
        </p:style>
        <p:txBody>
          <a:bodyPr lIns="0" rIns="468000" rtlCol="0" anchor="ctr" anchorCtr="0"/>
          <a:lstStyle/>
          <a:p>
            <a:pPr lvl="1">
              <a:buClr>
                <a:srgbClr val="216DAF"/>
              </a:buClr>
            </a:pPr>
            <a:r>
              <a:rPr lang="de-DE" i="1" u="sng" dirty="0"/>
              <a:t>Beispiel:</a:t>
            </a:r>
            <a:r>
              <a:rPr lang="de-DE" dirty="0"/>
              <a:t> Eine Mitarbeiterin wird von einer Kollegin um Informationen gebeten, die sie sich auch eigenständig beschaffen könnte.</a:t>
            </a:r>
          </a:p>
        </p:txBody>
      </p:sp>
    </p:spTree>
    <p:extLst>
      <p:ext uri="{BB962C8B-B14F-4D97-AF65-F5344CB8AC3E}">
        <p14:creationId xmlns:p14="http://schemas.microsoft.com/office/powerpoint/2010/main" val="2803938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9840A84-6415-49A7-A512-F98A2E1EA4DD}"/>
              </a:ext>
            </a:extLst>
          </p:cNvPr>
          <p:cNvSpPr>
            <a:spLocks noGrp="1"/>
          </p:cNvSpPr>
          <p:nvPr>
            <p:ph idx="1"/>
          </p:nvPr>
        </p:nvSpPr>
        <p:spPr/>
        <p:txBody>
          <a:bodyPr>
            <a:normAutofit/>
          </a:bodyPr>
          <a:lstStyle/>
          <a:p>
            <a:pPr>
              <a:lnSpc>
                <a:spcPct val="160000"/>
              </a:lnSpc>
              <a:buClr>
                <a:srgbClr val="216DAF"/>
              </a:buClr>
            </a:pPr>
            <a:r>
              <a:rPr lang="de-DE" dirty="0"/>
              <a:t>Eine Unterbrechung kann störend sein, …</a:t>
            </a:r>
          </a:p>
          <a:p>
            <a:pPr lvl="1">
              <a:buClr>
                <a:srgbClr val="216DAF"/>
              </a:buClr>
            </a:pPr>
            <a:r>
              <a:rPr lang="de-DE" sz="2200" dirty="0"/>
              <a:t>wenn sie Zusatzaufwand und riskantes Handeln erfordert,</a:t>
            </a:r>
          </a:p>
          <a:p>
            <a:pPr lvl="1">
              <a:buClr>
                <a:srgbClr val="216DAF"/>
              </a:buClr>
            </a:pPr>
            <a:r>
              <a:rPr lang="de-DE" sz="2200" dirty="0"/>
              <a:t>wenn sie die Qualität der Leistungserbringung mindert,</a:t>
            </a:r>
          </a:p>
          <a:p>
            <a:pPr lvl="1">
              <a:buClr>
                <a:srgbClr val="216DAF"/>
              </a:buClr>
            </a:pPr>
            <a:r>
              <a:rPr lang="de-DE" sz="2200" dirty="0"/>
              <a:t>wenn sie die Konzentration stört,</a:t>
            </a:r>
            <a:endParaRPr lang="de-DE" sz="2200" dirty="0">
              <a:highlight>
                <a:srgbClr val="FFFF00"/>
              </a:highlight>
            </a:endParaRPr>
          </a:p>
          <a:p>
            <a:pPr lvl="1">
              <a:buClr>
                <a:srgbClr val="216DAF"/>
              </a:buClr>
            </a:pPr>
            <a:r>
              <a:rPr lang="de-DE" sz="2200" dirty="0"/>
              <a:t>wenn sie wichtige Gespräche und Interaktionen stört,</a:t>
            </a:r>
          </a:p>
          <a:p>
            <a:pPr lvl="1">
              <a:buClr>
                <a:srgbClr val="216DAF"/>
              </a:buClr>
            </a:pPr>
            <a:r>
              <a:rPr lang="de-DE" sz="2200" dirty="0"/>
              <a:t>wenn sie den Zeitdruck zusätzlich erhöht,</a:t>
            </a:r>
          </a:p>
          <a:p>
            <a:pPr lvl="1">
              <a:buClr>
                <a:srgbClr val="216DAF"/>
              </a:buClr>
            </a:pPr>
            <a:r>
              <a:rPr lang="de-DE" sz="2200" dirty="0"/>
              <a:t>wenn sie während der Pause vorkommt,</a:t>
            </a:r>
          </a:p>
          <a:p>
            <a:pPr lvl="1">
              <a:buClr>
                <a:srgbClr val="216DAF"/>
              </a:buClr>
            </a:pPr>
            <a:r>
              <a:rPr lang="de-DE" sz="2200" dirty="0"/>
              <a:t>wenn sie </a:t>
            </a:r>
            <a:r>
              <a:rPr lang="de-DE" sz="2200" b="1" dirty="0">
                <a:solidFill>
                  <a:srgbClr val="216DAF"/>
                </a:solidFill>
              </a:rPr>
              <a:t>unnötig</a:t>
            </a:r>
            <a:r>
              <a:rPr lang="de-DE" sz="2200" dirty="0"/>
              <a:t> oder </a:t>
            </a:r>
            <a:r>
              <a:rPr lang="de-DE" sz="2200" b="1" dirty="0">
                <a:solidFill>
                  <a:srgbClr val="216DAF"/>
                </a:solidFill>
              </a:rPr>
              <a:t>unzumutbar</a:t>
            </a:r>
            <a:r>
              <a:rPr lang="de-DE" sz="2200" dirty="0"/>
              <a:t> ist.</a:t>
            </a:r>
          </a:p>
          <a:p>
            <a:pPr marL="266700" indent="-266700">
              <a:spcBef>
                <a:spcPts val="0"/>
              </a:spcBef>
              <a:buClr>
                <a:srgbClr val="216DAF"/>
              </a:buClr>
            </a:pPr>
            <a:endParaRPr lang="de-DE" dirty="0"/>
          </a:p>
          <a:p>
            <a:pPr marL="266700" indent="-266700">
              <a:spcBef>
                <a:spcPts val="0"/>
              </a:spcBef>
              <a:buClr>
                <a:srgbClr val="216DAF"/>
              </a:buClr>
            </a:pPr>
            <a:r>
              <a:rPr lang="de-DE" dirty="0"/>
              <a:t>Auch weitere Gründe können verantwortlich dafür sein, dass eine Unterbrechung als störend wahrgenommen wird.</a:t>
            </a:r>
          </a:p>
          <a:p>
            <a:pPr marL="0" indent="0">
              <a:buNone/>
            </a:pPr>
            <a:endParaRPr lang="de-DE" dirty="0"/>
          </a:p>
        </p:txBody>
      </p:sp>
      <p:sp>
        <p:nvSpPr>
          <p:cNvPr id="9" name="Titel 1">
            <a:extLst>
              <a:ext uri="{FF2B5EF4-FFF2-40B4-BE49-F238E27FC236}">
                <a16:creationId xmlns:a16="http://schemas.microsoft.com/office/drawing/2014/main" id="{0428C394-D0BB-462E-A2AB-6E6FA35FB81F}"/>
              </a:ext>
            </a:extLst>
          </p:cNvPr>
          <p:cNvSpPr>
            <a:spLocks noGrp="1"/>
          </p:cNvSpPr>
          <p:nvPr>
            <p:ph type="title"/>
          </p:nvPr>
        </p:nvSpPr>
        <p:spPr>
          <a:xfrm>
            <a:off x="336755" y="239535"/>
            <a:ext cx="10515600" cy="1325563"/>
          </a:xfrm>
        </p:spPr>
        <p:txBody>
          <a:bodyPr>
            <a:normAutofit/>
          </a:bodyPr>
          <a:lstStyle/>
          <a:p>
            <a:r>
              <a:rPr lang="de-DE" dirty="0">
                <a:solidFill>
                  <a:srgbClr val="216DAF"/>
                </a:solidFill>
              </a:rPr>
              <a:t>Störende Unterbrechungen</a:t>
            </a:r>
          </a:p>
        </p:txBody>
      </p:sp>
      <p:pic>
        <p:nvPicPr>
          <p:cNvPr id="16" name="Grafik 15" descr="Hochspannung">
            <a:extLst>
              <a:ext uri="{FF2B5EF4-FFF2-40B4-BE49-F238E27FC236}">
                <a16:creationId xmlns:a16="http://schemas.microsoft.com/office/drawing/2014/main" id="{FB1C0EB3-EDFD-6D7F-4AE7-934C4C84B6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49816" y="2494599"/>
            <a:ext cx="1689352" cy="1689352"/>
          </a:xfrm>
          <a:prstGeom prst="rect">
            <a:avLst/>
          </a:prstGeom>
        </p:spPr>
      </p:pic>
      <p:sp>
        <p:nvSpPr>
          <p:cNvPr id="12" name="Datumsplatzhalter 3">
            <a:extLst>
              <a:ext uri="{FF2B5EF4-FFF2-40B4-BE49-F238E27FC236}">
                <a16:creationId xmlns:a16="http://schemas.microsoft.com/office/drawing/2014/main" id="{470E7E88-B152-08FB-A9E0-99E8C05440DA}"/>
              </a:ext>
            </a:extLst>
          </p:cNvPr>
          <p:cNvSpPr>
            <a:spLocks noGrp="1"/>
          </p:cNvSpPr>
          <p:nvPr>
            <p:ph type="dt" sz="half" idx="10"/>
          </p:nvPr>
        </p:nvSpPr>
        <p:spPr>
          <a:xfrm>
            <a:off x="347030" y="6360048"/>
            <a:ext cx="2153893" cy="365124"/>
          </a:xfrm>
        </p:spPr>
        <p:txBody>
          <a:bodyPr/>
          <a:lstStyle/>
          <a:p>
            <a:fld id="{DAF685D8-4D19-4C36-90AF-649C0556C7DC}" type="datetime1">
              <a:rPr lang="de-DE" smtClean="0"/>
              <a:t>24.11.2022</a:t>
            </a:fld>
            <a:endParaRPr lang="de-DE" dirty="0"/>
          </a:p>
        </p:txBody>
      </p:sp>
      <p:sp>
        <p:nvSpPr>
          <p:cNvPr id="13" name="Foliennummernplatzhalter 5">
            <a:extLst>
              <a:ext uri="{FF2B5EF4-FFF2-40B4-BE49-F238E27FC236}">
                <a16:creationId xmlns:a16="http://schemas.microsoft.com/office/drawing/2014/main" id="{6047C6E3-C485-252B-11D5-48374F46A335}"/>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23</a:t>
            </a:fld>
            <a:endParaRPr lang="de-DE" dirty="0"/>
          </a:p>
        </p:txBody>
      </p:sp>
      <p:sp>
        <p:nvSpPr>
          <p:cNvPr id="15" name="Sprechblase: rechteckig 6">
            <a:extLst>
              <a:ext uri="{FF2B5EF4-FFF2-40B4-BE49-F238E27FC236}">
                <a16:creationId xmlns:a16="http://schemas.microsoft.com/office/drawing/2014/main" id="{1FBBEFD9-6FB3-94FB-B320-88EEF5189090}"/>
              </a:ext>
            </a:extLst>
          </p:cNvPr>
          <p:cNvSpPr/>
          <p:nvPr/>
        </p:nvSpPr>
        <p:spPr>
          <a:xfrm>
            <a:off x="5657604" y="4086318"/>
            <a:ext cx="3489236" cy="1755506"/>
          </a:xfrm>
          <a:prstGeom prst="wedgeRectCallout">
            <a:avLst>
              <a:gd name="adj1" fmla="val -61972"/>
              <a:gd name="adj2" fmla="val -32691"/>
            </a:avLst>
          </a:prstGeom>
          <a:solidFill>
            <a:srgbClr val="216DAF"/>
          </a:solidFill>
          <a:ln>
            <a:solidFill>
              <a:srgbClr val="216DAF"/>
            </a:solidFill>
          </a:ln>
        </p:spPr>
        <p:style>
          <a:lnRef idx="2">
            <a:schemeClr val="accent1">
              <a:shade val="50000"/>
            </a:schemeClr>
          </a:lnRef>
          <a:fillRef idx="1">
            <a:schemeClr val="accent1"/>
          </a:fillRef>
          <a:effectRef idx="0">
            <a:schemeClr val="accent1"/>
          </a:effectRef>
          <a:fontRef idx="minor">
            <a:schemeClr val="lt1"/>
          </a:fontRef>
        </p:style>
        <p:txBody>
          <a:bodyPr lIns="0" rIns="468000" rtlCol="0" anchor="ctr" anchorCtr="0"/>
          <a:lstStyle/>
          <a:p>
            <a:pPr lvl="1">
              <a:buClr>
                <a:srgbClr val="216DAF"/>
              </a:buClr>
            </a:pPr>
            <a:r>
              <a:rPr lang="de-DE" i="1" u="sng" dirty="0"/>
              <a:t>Beispiel:</a:t>
            </a:r>
            <a:r>
              <a:rPr lang="de-DE" dirty="0"/>
              <a:t> Ein Patient bittet eine Pflegefachperson, etwas zu reinigen, obwohl dies nicht in Ihrem Zuständigkeitsbereich liegt.</a:t>
            </a:r>
          </a:p>
        </p:txBody>
      </p:sp>
      <p:sp>
        <p:nvSpPr>
          <p:cNvPr id="18" name="Sprechblase: rechteckig 13">
            <a:extLst>
              <a:ext uri="{FF2B5EF4-FFF2-40B4-BE49-F238E27FC236}">
                <a16:creationId xmlns:a16="http://schemas.microsoft.com/office/drawing/2014/main" id="{ECAB27F0-4C12-0572-1079-9577B27151B6}"/>
              </a:ext>
            </a:extLst>
          </p:cNvPr>
          <p:cNvSpPr/>
          <p:nvPr/>
        </p:nvSpPr>
        <p:spPr>
          <a:xfrm>
            <a:off x="1827832" y="2309552"/>
            <a:ext cx="3489236" cy="1682710"/>
          </a:xfrm>
          <a:prstGeom prst="wedgeRectCallout">
            <a:avLst>
              <a:gd name="adj1" fmla="val -27248"/>
              <a:gd name="adj2" fmla="val 65741"/>
            </a:avLst>
          </a:prstGeom>
          <a:solidFill>
            <a:srgbClr val="216DAF"/>
          </a:solidFill>
          <a:ln>
            <a:solidFill>
              <a:srgbClr val="216DAF"/>
            </a:solidFill>
          </a:ln>
        </p:spPr>
        <p:style>
          <a:lnRef idx="2">
            <a:schemeClr val="accent1">
              <a:shade val="50000"/>
            </a:schemeClr>
          </a:lnRef>
          <a:fillRef idx="1">
            <a:schemeClr val="accent1"/>
          </a:fillRef>
          <a:effectRef idx="0">
            <a:schemeClr val="accent1"/>
          </a:effectRef>
          <a:fontRef idx="minor">
            <a:schemeClr val="lt1"/>
          </a:fontRef>
        </p:style>
        <p:txBody>
          <a:bodyPr lIns="0" rIns="468000" rtlCol="0" anchor="ctr" anchorCtr="0"/>
          <a:lstStyle/>
          <a:p>
            <a:pPr lvl="1">
              <a:buClr>
                <a:srgbClr val="216DAF"/>
              </a:buClr>
            </a:pPr>
            <a:r>
              <a:rPr lang="de-DE" i="1" u="sng" dirty="0"/>
              <a:t>Beispiel:</a:t>
            </a:r>
            <a:r>
              <a:rPr lang="de-DE" dirty="0"/>
              <a:t> Eine Mitarbeiterin wird von einer Kollegin um Informationen gebeten, die sie sich auch eigenständig beschaffen könnte.</a:t>
            </a:r>
          </a:p>
        </p:txBody>
      </p:sp>
    </p:spTree>
    <p:extLst>
      <p:ext uri="{BB962C8B-B14F-4D97-AF65-F5344CB8AC3E}">
        <p14:creationId xmlns:p14="http://schemas.microsoft.com/office/powerpoint/2010/main" val="2845228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9840A84-6415-49A7-A512-F98A2E1EA4DD}"/>
              </a:ext>
            </a:extLst>
          </p:cNvPr>
          <p:cNvSpPr>
            <a:spLocks noGrp="1"/>
          </p:cNvSpPr>
          <p:nvPr>
            <p:ph idx="1"/>
          </p:nvPr>
        </p:nvSpPr>
        <p:spPr/>
        <p:txBody>
          <a:bodyPr>
            <a:normAutofit/>
          </a:bodyPr>
          <a:lstStyle/>
          <a:p>
            <a:pPr>
              <a:lnSpc>
                <a:spcPct val="160000"/>
              </a:lnSpc>
              <a:buClr>
                <a:srgbClr val="216DAF"/>
              </a:buClr>
            </a:pPr>
            <a:r>
              <a:rPr lang="de-DE" dirty="0"/>
              <a:t>Eine Unterbrechung kann störend sein, …</a:t>
            </a:r>
          </a:p>
          <a:p>
            <a:pPr lvl="1">
              <a:buClr>
                <a:srgbClr val="216DAF"/>
              </a:buClr>
            </a:pPr>
            <a:r>
              <a:rPr lang="de-DE" sz="2200" dirty="0"/>
              <a:t>wenn sie Zusatzaufwand und riskantes Handeln erfordert,</a:t>
            </a:r>
          </a:p>
          <a:p>
            <a:pPr lvl="1">
              <a:buClr>
                <a:srgbClr val="216DAF"/>
              </a:buClr>
            </a:pPr>
            <a:r>
              <a:rPr lang="de-DE" sz="2200" dirty="0"/>
              <a:t>wenn sie die Qualität der Leistungserbringung mindert,</a:t>
            </a:r>
          </a:p>
          <a:p>
            <a:pPr lvl="1">
              <a:buClr>
                <a:srgbClr val="216DAF"/>
              </a:buClr>
            </a:pPr>
            <a:r>
              <a:rPr lang="de-DE" sz="2200" dirty="0"/>
              <a:t>wenn sie die Konzentration stört,</a:t>
            </a:r>
            <a:endParaRPr lang="de-DE" sz="2200" dirty="0">
              <a:highlight>
                <a:srgbClr val="FFFF00"/>
              </a:highlight>
            </a:endParaRPr>
          </a:p>
          <a:p>
            <a:pPr lvl="1">
              <a:buClr>
                <a:srgbClr val="216DAF"/>
              </a:buClr>
            </a:pPr>
            <a:r>
              <a:rPr lang="de-DE" sz="2200" dirty="0"/>
              <a:t>wenn sie wichtige Gespräche und Interaktionen stört,</a:t>
            </a:r>
          </a:p>
          <a:p>
            <a:pPr lvl="1">
              <a:buClr>
                <a:srgbClr val="216DAF"/>
              </a:buClr>
            </a:pPr>
            <a:r>
              <a:rPr lang="de-DE" sz="2200" dirty="0"/>
              <a:t>wenn sie den Zeitdruck zusätzlich erhöht,</a:t>
            </a:r>
          </a:p>
          <a:p>
            <a:pPr lvl="1">
              <a:buClr>
                <a:srgbClr val="216DAF"/>
              </a:buClr>
            </a:pPr>
            <a:r>
              <a:rPr lang="de-DE" sz="2200" dirty="0"/>
              <a:t>wenn sie während der Pause vorkommt,</a:t>
            </a:r>
          </a:p>
          <a:p>
            <a:pPr lvl="1">
              <a:buClr>
                <a:srgbClr val="216DAF"/>
              </a:buClr>
            </a:pPr>
            <a:r>
              <a:rPr lang="de-DE" sz="2200" dirty="0"/>
              <a:t>wenn sie unnötig oder unzumutbar ist.</a:t>
            </a:r>
          </a:p>
          <a:p>
            <a:pPr marL="457200" lvl="1" indent="0">
              <a:buClr>
                <a:srgbClr val="216DAF"/>
              </a:buClr>
              <a:buNone/>
            </a:pPr>
            <a:endParaRPr lang="de-DE" dirty="0"/>
          </a:p>
          <a:p>
            <a:pPr marL="266700" indent="-266700">
              <a:spcBef>
                <a:spcPts val="0"/>
              </a:spcBef>
              <a:buClr>
                <a:srgbClr val="216DAF"/>
              </a:buClr>
            </a:pPr>
            <a:r>
              <a:rPr lang="de-DE" dirty="0"/>
              <a:t>Auch </a:t>
            </a:r>
            <a:r>
              <a:rPr lang="de-DE" b="1" dirty="0">
                <a:solidFill>
                  <a:srgbClr val="216DAF"/>
                </a:solidFill>
              </a:rPr>
              <a:t>weitere Gründe</a:t>
            </a:r>
            <a:r>
              <a:rPr lang="de-DE" dirty="0"/>
              <a:t> können verantwortlich dafür sein, dass eine Unterbrechung als </a:t>
            </a:r>
            <a:r>
              <a:rPr lang="de-DE" b="1" dirty="0">
                <a:solidFill>
                  <a:srgbClr val="216DAF"/>
                </a:solidFill>
              </a:rPr>
              <a:t>störend</a:t>
            </a:r>
            <a:r>
              <a:rPr lang="de-DE" dirty="0"/>
              <a:t> wahrgenommen wird.</a:t>
            </a:r>
          </a:p>
        </p:txBody>
      </p:sp>
      <p:sp>
        <p:nvSpPr>
          <p:cNvPr id="9" name="Titel 1">
            <a:extLst>
              <a:ext uri="{FF2B5EF4-FFF2-40B4-BE49-F238E27FC236}">
                <a16:creationId xmlns:a16="http://schemas.microsoft.com/office/drawing/2014/main" id="{0428C394-D0BB-462E-A2AB-6E6FA35FB81F}"/>
              </a:ext>
            </a:extLst>
          </p:cNvPr>
          <p:cNvSpPr>
            <a:spLocks noGrp="1"/>
          </p:cNvSpPr>
          <p:nvPr>
            <p:ph type="title"/>
          </p:nvPr>
        </p:nvSpPr>
        <p:spPr>
          <a:xfrm>
            <a:off x="336755" y="239535"/>
            <a:ext cx="10515600" cy="1325563"/>
          </a:xfrm>
        </p:spPr>
        <p:txBody>
          <a:bodyPr>
            <a:normAutofit/>
          </a:bodyPr>
          <a:lstStyle/>
          <a:p>
            <a:r>
              <a:rPr lang="de-DE" dirty="0">
                <a:solidFill>
                  <a:srgbClr val="216DAF"/>
                </a:solidFill>
              </a:rPr>
              <a:t>Störende Unterbrechungen</a:t>
            </a:r>
          </a:p>
        </p:txBody>
      </p:sp>
      <p:pic>
        <p:nvPicPr>
          <p:cNvPr id="10" name="Grafik 9" descr="Hochspannung">
            <a:extLst>
              <a:ext uri="{FF2B5EF4-FFF2-40B4-BE49-F238E27FC236}">
                <a16:creationId xmlns:a16="http://schemas.microsoft.com/office/drawing/2014/main" id="{C26B6E79-0B78-9F5A-992D-241F20F3AB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49816" y="2494599"/>
            <a:ext cx="1689352" cy="1689352"/>
          </a:xfrm>
          <a:prstGeom prst="rect">
            <a:avLst/>
          </a:prstGeom>
        </p:spPr>
      </p:pic>
      <p:sp>
        <p:nvSpPr>
          <p:cNvPr id="7" name="Datumsplatzhalter 3">
            <a:extLst>
              <a:ext uri="{FF2B5EF4-FFF2-40B4-BE49-F238E27FC236}">
                <a16:creationId xmlns:a16="http://schemas.microsoft.com/office/drawing/2014/main" id="{2652F4F6-5563-2B15-D518-60B50D0E41EF}"/>
              </a:ext>
            </a:extLst>
          </p:cNvPr>
          <p:cNvSpPr>
            <a:spLocks noGrp="1"/>
          </p:cNvSpPr>
          <p:nvPr>
            <p:ph type="dt" sz="half" idx="10"/>
          </p:nvPr>
        </p:nvSpPr>
        <p:spPr>
          <a:xfrm>
            <a:off x="347030" y="6360048"/>
            <a:ext cx="2153893" cy="365124"/>
          </a:xfrm>
        </p:spPr>
        <p:txBody>
          <a:bodyPr/>
          <a:lstStyle/>
          <a:p>
            <a:fld id="{DAF685D8-4D19-4C36-90AF-649C0556C7DC}" type="datetime1">
              <a:rPr lang="de-DE" smtClean="0"/>
              <a:t>24.11.2022</a:t>
            </a:fld>
            <a:endParaRPr lang="de-DE" dirty="0"/>
          </a:p>
        </p:txBody>
      </p:sp>
      <p:sp>
        <p:nvSpPr>
          <p:cNvPr id="8" name="Foliennummernplatzhalter 5">
            <a:extLst>
              <a:ext uri="{FF2B5EF4-FFF2-40B4-BE49-F238E27FC236}">
                <a16:creationId xmlns:a16="http://schemas.microsoft.com/office/drawing/2014/main" id="{AD90D94D-02D8-137E-D523-789B627C63E0}"/>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24</a:t>
            </a:fld>
            <a:endParaRPr lang="de-DE" dirty="0"/>
          </a:p>
        </p:txBody>
      </p:sp>
    </p:spTree>
    <p:extLst>
      <p:ext uri="{BB962C8B-B14F-4D97-AF65-F5344CB8AC3E}">
        <p14:creationId xmlns:p14="http://schemas.microsoft.com/office/powerpoint/2010/main" val="2334065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DDE150B-A243-4231-BC8B-64A8FF022A98}"/>
              </a:ext>
            </a:extLst>
          </p:cNvPr>
          <p:cNvSpPr>
            <a:spLocks noGrp="1"/>
          </p:cNvSpPr>
          <p:nvPr>
            <p:ph type="title"/>
          </p:nvPr>
        </p:nvSpPr>
        <p:spPr>
          <a:xfrm>
            <a:off x="3033422" y="1324561"/>
            <a:ext cx="8484234" cy="2852737"/>
          </a:xfrm>
        </p:spPr>
        <p:txBody>
          <a:bodyPr/>
          <a:lstStyle/>
          <a:p>
            <a:r>
              <a:rPr lang="de-DE" b="1" dirty="0">
                <a:solidFill>
                  <a:srgbClr val="216DAF"/>
                </a:solidFill>
              </a:rPr>
              <a:t>Manche Unterbrechungen sind vermeidbar…</a:t>
            </a:r>
          </a:p>
        </p:txBody>
      </p:sp>
      <p:sp>
        <p:nvSpPr>
          <p:cNvPr id="3" name="Rechteck 2">
            <a:extLst>
              <a:ext uri="{FF2B5EF4-FFF2-40B4-BE49-F238E27FC236}">
                <a16:creationId xmlns:a16="http://schemas.microsoft.com/office/drawing/2014/main" id="{6A725716-D236-9377-FF79-7B00DE1A9F0E}"/>
              </a:ext>
            </a:extLst>
          </p:cNvPr>
          <p:cNvSpPr/>
          <p:nvPr/>
        </p:nvSpPr>
        <p:spPr>
          <a:xfrm>
            <a:off x="461555" y="742055"/>
            <a:ext cx="11242766" cy="5419528"/>
          </a:xfrm>
          <a:prstGeom prst="rect">
            <a:avLst/>
          </a:prstGeom>
          <a:noFill/>
          <a:ln w="28575">
            <a:solidFill>
              <a:srgbClr val="216D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Schließen">
            <a:extLst>
              <a:ext uri="{FF2B5EF4-FFF2-40B4-BE49-F238E27FC236}">
                <a16:creationId xmlns:a16="http://schemas.microsoft.com/office/drawing/2014/main" id="{4B497C9D-1935-9FC9-F521-A8D9C853E3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16644" y="2550158"/>
            <a:ext cx="1592305" cy="1592305"/>
          </a:xfrm>
          <a:prstGeom prst="rect">
            <a:avLst/>
          </a:prstGeom>
        </p:spPr>
      </p:pic>
      <p:sp>
        <p:nvSpPr>
          <p:cNvPr id="8" name="Datumsplatzhalter 3">
            <a:extLst>
              <a:ext uri="{FF2B5EF4-FFF2-40B4-BE49-F238E27FC236}">
                <a16:creationId xmlns:a16="http://schemas.microsoft.com/office/drawing/2014/main" id="{DBB45D52-0B38-88C7-A012-5DC9A2CDEF90}"/>
              </a:ext>
            </a:extLst>
          </p:cNvPr>
          <p:cNvSpPr>
            <a:spLocks noGrp="1"/>
          </p:cNvSpPr>
          <p:nvPr>
            <p:ph type="dt" sz="half" idx="10"/>
          </p:nvPr>
        </p:nvSpPr>
        <p:spPr>
          <a:xfrm>
            <a:off x="347030" y="6360048"/>
            <a:ext cx="2153893" cy="365124"/>
          </a:xfrm>
        </p:spPr>
        <p:txBody>
          <a:bodyPr/>
          <a:lstStyle/>
          <a:p>
            <a:fld id="{DAF685D8-4D19-4C36-90AF-649C0556C7DC}" type="datetime1">
              <a:rPr lang="de-DE" smtClean="0"/>
              <a:t>24.11.2022</a:t>
            </a:fld>
            <a:endParaRPr lang="de-DE" dirty="0"/>
          </a:p>
        </p:txBody>
      </p:sp>
      <p:sp>
        <p:nvSpPr>
          <p:cNvPr id="10" name="Foliennummernplatzhalter 5">
            <a:extLst>
              <a:ext uri="{FF2B5EF4-FFF2-40B4-BE49-F238E27FC236}">
                <a16:creationId xmlns:a16="http://schemas.microsoft.com/office/drawing/2014/main" id="{E1FC2E1A-3436-CF07-1A43-FDA4BD762ECF}"/>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25</a:t>
            </a:fld>
            <a:endParaRPr lang="de-DE" dirty="0"/>
          </a:p>
        </p:txBody>
      </p:sp>
    </p:spTree>
    <p:extLst>
      <p:ext uri="{BB962C8B-B14F-4D97-AF65-F5344CB8AC3E}">
        <p14:creationId xmlns:p14="http://schemas.microsoft.com/office/powerpoint/2010/main" val="1407704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ph idx="1"/>
          </p:nvPr>
        </p:nvSpPr>
        <p:spPr>
          <a:xfrm>
            <a:off x="347657" y="1392852"/>
            <a:ext cx="10877806" cy="4351338"/>
          </a:xfrm>
          <a:noFill/>
          <a:ln>
            <a:noFill/>
          </a:ln>
        </p:spPr>
        <p:txBody>
          <a:bodyPr>
            <a:normAutofit/>
          </a:bodyPr>
          <a:lstStyle/>
          <a:p>
            <a:pPr marL="0" indent="0">
              <a:buNone/>
            </a:pPr>
            <a:r>
              <a:rPr lang="de-DE" sz="2400" b="1" dirty="0">
                <a:solidFill>
                  <a:srgbClr val="216DAF"/>
                </a:solidFill>
                <a:latin typeface="Calibri" panose="020F0502020204030204" pitchFamily="34" charset="0"/>
                <a:cs typeface="Calibri" panose="020F0502020204030204" pitchFamily="34" charset="0"/>
              </a:rPr>
              <a:t>Vermeidbar</a:t>
            </a:r>
            <a:r>
              <a:rPr lang="de-DE" sz="2400" b="1" dirty="0">
                <a:latin typeface="Calibri" panose="020F0502020204030204" pitchFamily="34" charset="0"/>
                <a:cs typeface="Calibri" panose="020F0502020204030204" pitchFamily="34" charset="0"/>
              </a:rPr>
              <a:t> </a:t>
            </a:r>
            <a:r>
              <a:rPr lang="de-DE" sz="2400" dirty="0">
                <a:latin typeface="Calibri" panose="020F0502020204030204" pitchFamily="34" charset="0"/>
                <a:cs typeface="Calibri" panose="020F0502020204030204" pitchFamily="34" charset="0"/>
              </a:rPr>
              <a:t>ist eine Unterbrechung, wenn sie sich reduzieren oder beseitigen lässt, entweder durch</a:t>
            </a:r>
          </a:p>
          <a:p>
            <a:pPr>
              <a:buClr>
                <a:srgbClr val="216DAF"/>
              </a:buClr>
            </a:pPr>
            <a:r>
              <a:rPr lang="de-DE" sz="2400" dirty="0">
                <a:latin typeface="Calibri" panose="020F0502020204030204" pitchFamily="34" charset="0"/>
                <a:cs typeface="Calibri" panose="020F0502020204030204" pitchFamily="34" charset="0"/>
              </a:rPr>
              <a:t>eine </a:t>
            </a:r>
            <a:r>
              <a:rPr lang="de-DE" sz="2400" b="1" dirty="0">
                <a:solidFill>
                  <a:srgbClr val="216DAF"/>
                </a:solidFill>
                <a:latin typeface="Calibri" panose="020F0502020204030204" pitchFamily="34" charset="0"/>
                <a:cs typeface="Calibri" panose="020F0502020204030204" pitchFamily="34" charset="0"/>
              </a:rPr>
              <a:t>grundsätzliche Lösung</a:t>
            </a:r>
            <a:r>
              <a:rPr lang="de-DE" sz="2400" dirty="0">
                <a:latin typeface="Calibri" panose="020F0502020204030204" pitchFamily="34" charset="0"/>
                <a:cs typeface="Calibri" panose="020F0502020204030204" pitchFamily="34" charset="0"/>
              </a:rPr>
              <a:t>, die dazu führt, dass die Unterbrechung nicht mehr oder seltener auftritt. </a:t>
            </a:r>
          </a:p>
          <a:p>
            <a:pPr lvl="1">
              <a:buClr>
                <a:srgbClr val="216DAF"/>
              </a:buClr>
            </a:pPr>
            <a:r>
              <a:rPr lang="de-DE" i="1" u="sng" dirty="0">
                <a:latin typeface="Calibri" panose="020F0502020204030204" pitchFamily="34" charset="0"/>
                <a:cs typeface="Calibri" panose="020F0502020204030204" pitchFamily="34" charset="0"/>
              </a:rPr>
              <a:t>Beispiele:</a:t>
            </a:r>
            <a:r>
              <a:rPr lang="de-DE" dirty="0">
                <a:latin typeface="Calibri" panose="020F0502020204030204" pitchFamily="34" charset="0"/>
                <a:cs typeface="Calibri" panose="020F0502020204030204" pitchFamily="34" charset="0"/>
              </a:rPr>
              <a:t> Kompetenzerweiterung, Anpassung von Arbeitsmitteln oder Räumlichkeiten (z.B. Ruhezonen für ungestörtes Arbeiten), Veränderungen in der Arbeitsorganisation</a:t>
            </a:r>
          </a:p>
          <a:p>
            <a:pPr marL="0" indent="0">
              <a:buNone/>
            </a:pPr>
            <a:r>
              <a:rPr lang="de-DE" sz="2400" b="1" dirty="0">
                <a:solidFill>
                  <a:srgbClr val="216DAF"/>
                </a:solidFill>
                <a:latin typeface="Calibri" panose="020F0502020204030204" pitchFamily="34" charset="0"/>
                <a:cs typeface="Calibri" panose="020F0502020204030204" pitchFamily="34" charset="0"/>
              </a:rPr>
              <a:t>oder</a:t>
            </a:r>
          </a:p>
          <a:p>
            <a:pPr>
              <a:buClr>
                <a:srgbClr val="216DAF"/>
              </a:buClr>
            </a:pPr>
            <a:r>
              <a:rPr lang="de-DE" sz="2400" dirty="0">
                <a:latin typeface="Calibri" panose="020F0502020204030204" pitchFamily="34" charset="0"/>
                <a:cs typeface="Calibri" panose="020F0502020204030204" pitchFamily="34" charset="0"/>
              </a:rPr>
              <a:t>ein individuelles </a:t>
            </a:r>
            <a:r>
              <a:rPr lang="de-DE" sz="2400" b="1" dirty="0">
                <a:solidFill>
                  <a:srgbClr val="216DAF"/>
                </a:solidFill>
                <a:latin typeface="Calibri" panose="020F0502020204030204" pitchFamily="34" charset="0"/>
                <a:cs typeface="Calibri" panose="020F0502020204030204" pitchFamily="34" charset="0"/>
              </a:rPr>
              <a:t>präventives Unterbrechungsmanagement </a:t>
            </a:r>
            <a:r>
              <a:rPr lang="de-DE" sz="2400" dirty="0">
                <a:latin typeface="Calibri" panose="020F0502020204030204" pitchFamily="34" charset="0"/>
                <a:cs typeface="Calibri" panose="020F0502020204030204" pitchFamily="34" charset="0"/>
              </a:rPr>
              <a:t>einer Person, das spätere Unterbrechungen vermeidet. </a:t>
            </a:r>
          </a:p>
          <a:p>
            <a:pPr lvl="1"/>
            <a:r>
              <a:rPr lang="de-DE" sz="2000" i="1" u="sng" dirty="0">
                <a:latin typeface="Calibri" panose="020F0502020204030204" pitchFamily="34" charset="0"/>
                <a:cs typeface="Calibri" panose="020F0502020204030204" pitchFamily="34" charset="0"/>
              </a:rPr>
              <a:t>Beispiel</a:t>
            </a:r>
            <a:r>
              <a:rPr lang="de-DE" sz="2000" u="sng" dirty="0">
                <a:latin typeface="Calibri" panose="020F0502020204030204" pitchFamily="34" charset="0"/>
                <a:cs typeface="Calibri" panose="020F0502020204030204" pitchFamily="34" charset="0"/>
              </a:rPr>
              <a:t>:</a:t>
            </a:r>
            <a:r>
              <a:rPr lang="de-DE" sz="2000" dirty="0">
                <a:latin typeface="Calibri" panose="020F0502020204030204" pitchFamily="34" charset="0"/>
                <a:cs typeface="Calibri" panose="020F0502020204030204" pitchFamily="34" charset="0"/>
              </a:rPr>
              <a:t> Ein Beschäftigter erinnert seine Kollegin an ein wichtiges Projekttreffen, um sicherzugehen, dass diese pünktlich erscheint.</a:t>
            </a:r>
          </a:p>
        </p:txBody>
      </p:sp>
      <p:sp>
        <p:nvSpPr>
          <p:cNvPr id="2" name="Titel 1">
            <a:extLst>
              <a:ext uri="{FF2B5EF4-FFF2-40B4-BE49-F238E27FC236}">
                <a16:creationId xmlns:a16="http://schemas.microsoft.com/office/drawing/2014/main" id="{46A29FF8-92E3-B0F3-3AA1-5FC08766CFE3}"/>
              </a:ext>
            </a:extLst>
          </p:cNvPr>
          <p:cNvSpPr>
            <a:spLocks noGrp="1"/>
          </p:cNvSpPr>
          <p:nvPr>
            <p:ph type="title"/>
          </p:nvPr>
        </p:nvSpPr>
        <p:spPr>
          <a:xfrm>
            <a:off x="336755" y="239535"/>
            <a:ext cx="10515600" cy="1325563"/>
          </a:xfrm>
        </p:spPr>
        <p:txBody>
          <a:bodyPr/>
          <a:lstStyle/>
          <a:p>
            <a:r>
              <a:rPr lang="de-DE" dirty="0">
                <a:solidFill>
                  <a:srgbClr val="216DAF"/>
                </a:solidFill>
              </a:rPr>
              <a:t>Vermeidbare Unterbrechungen</a:t>
            </a:r>
          </a:p>
        </p:txBody>
      </p:sp>
      <p:pic>
        <p:nvPicPr>
          <p:cNvPr id="7" name="Grafik 6" descr="Schließen">
            <a:extLst>
              <a:ext uri="{FF2B5EF4-FFF2-40B4-BE49-F238E27FC236}">
                <a16:creationId xmlns:a16="http://schemas.microsoft.com/office/drawing/2014/main" id="{590AB4AE-222E-DC9B-D424-B6062E914D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14315" y="4687316"/>
            <a:ext cx="1244521" cy="1244521"/>
          </a:xfrm>
          <a:prstGeom prst="rect">
            <a:avLst/>
          </a:prstGeom>
        </p:spPr>
      </p:pic>
      <p:sp>
        <p:nvSpPr>
          <p:cNvPr id="8" name="Datumsplatzhalter 3">
            <a:extLst>
              <a:ext uri="{FF2B5EF4-FFF2-40B4-BE49-F238E27FC236}">
                <a16:creationId xmlns:a16="http://schemas.microsoft.com/office/drawing/2014/main" id="{DF28FBC9-7D7F-7140-5648-ACCD816B7F44}"/>
              </a:ext>
            </a:extLst>
          </p:cNvPr>
          <p:cNvSpPr>
            <a:spLocks noGrp="1"/>
          </p:cNvSpPr>
          <p:nvPr>
            <p:ph type="dt" sz="half" idx="10"/>
          </p:nvPr>
        </p:nvSpPr>
        <p:spPr>
          <a:xfrm>
            <a:off x="347030" y="6360048"/>
            <a:ext cx="2153893" cy="365124"/>
          </a:xfrm>
        </p:spPr>
        <p:txBody>
          <a:bodyPr/>
          <a:lstStyle/>
          <a:p>
            <a:fld id="{DAF685D8-4D19-4C36-90AF-649C0556C7DC}" type="datetime1">
              <a:rPr lang="de-DE" smtClean="0"/>
              <a:t>24.11.2022</a:t>
            </a:fld>
            <a:endParaRPr lang="de-DE" dirty="0"/>
          </a:p>
        </p:txBody>
      </p:sp>
      <p:sp>
        <p:nvSpPr>
          <p:cNvPr id="9" name="Foliennummernplatzhalter 5">
            <a:extLst>
              <a:ext uri="{FF2B5EF4-FFF2-40B4-BE49-F238E27FC236}">
                <a16:creationId xmlns:a16="http://schemas.microsoft.com/office/drawing/2014/main" id="{4DE07AE9-8554-7C85-2BF4-CA16E565F7C1}"/>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26</a:t>
            </a:fld>
            <a:endParaRPr lang="de-DE" dirty="0"/>
          </a:p>
        </p:txBody>
      </p:sp>
    </p:spTree>
    <p:extLst>
      <p:ext uri="{BB962C8B-B14F-4D97-AF65-F5344CB8AC3E}">
        <p14:creationId xmlns:p14="http://schemas.microsoft.com/office/powerpoint/2010/main" val="2562636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DDE150B-A243-4231-BC8B-64A8FF022A98}"/>
              </a:ext>
            </a:extLst>
          </p:cNvPr>
          <p:cNvSpPr>
            <a:spLocks noGrp="1"/>
          </p:cNvSpPr>
          <p:nvPr>
            <p:ph type="title"/>
          </p:nvPr>
        </p:nvSpPr>
        <p:spPr>
          <a:xfrm>
            <a:off x="3033422" y="1324561"/>
            <a:ext cx="8484234" cy="2852737"/>
          </a:xfrm>
        </p:spPr>
        <p:txBody>
          <a:bodyPr/>
          <a:lstStyle/>
          <a:p>
            <a:r>
              <a:rPr lang="de-DE" b="1" dirty="0">
                <a:solidFill>
                  <a:srgbClr val="216DAF"/>
                </a:solidFill>
              </a:rPr>
              <a:t>Andere Unterbrechungen sind </a:t>
            </a:r>
            <a:r>
              <a:rPr lang="de-DE" b="1" dirty="0"/>
              <a:t>nützlich</a:t>
            </a:r>
            <a:r>
              <a:rPr lang="de-DE" b="1" dirty="0">
                <a:solidFill>
                  <a:srgbClr val="216DAF"/>
                </a:solidFill>
              </a:rPr>
              <a:t>…</a:t>
            </a:r>
          </a:p>
        </p:txBody>
      </p:sp>
      <p:sp>
        <p:nvSpPr>
          <p:cNvPr id="3" name="Rechteck 2">
            <a:extLst>
              <a:ext uri="{FF2B5EF4-FFF2-40B4-BE49-F238E27FC236}">
                <a16:creationId xmlns:a16="http://schemas.microsoft.com/office/drawing/2014/main" id="{6A725716-D236-9377-FF79-7B00DE1A9F0E}"/>
              </a:ext>
            </a:extLst>
          </p:cNvPr>
          <p:cNvSpPr/>
          <p:nvPr/>
        </p:nvSpPr>
        <p:spPr>
          <a:xfrm>
            <a:off x="461555" y="742055"/>
            <a:ext cx="11242766" cy="5419528"/>
          </a:xfrm>
          <a:prstGeom prst="rect">
            <a:avLst/>
          </a:prstGeom>
          <a:noFill/>
          <a:ln w="28575">
            <a:solidFill>
              <a:srgbClr val="216D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Offene Hand mit Pflanze">
            <a:extLst>
              <a:ext uri="{FF2B5EF4-FFF2-40B4-BE49-F238E27FC236}">
                <a16:creationId xmlns:a16="http://schemas.microsoft.com/office/drawing/2014/main" id="{2DF41EC2-ADF8-D65D-1E4F-720783020C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6807" y="2411550"/>
            <a:ext cx="1846615" cy="1846615"/>
          </a:xfrm>
          <a:prstGeom prst="rect">
            <a:avLst/>
          </a:prstGeom>
        </p:spPr>
      </p:pic>
      <p:sp>
        <p:nvSpPr>
          <p:cNvPr id="7" name="Datumsplatzhalter 3">
            <a:extLst>
              <a:ext uri="{FF2B5EF4-FFF2-40B4-BE49-F238E27FC236}">
                <a16:creationId xmlns:a16="http://schemas.microsoft.com/office/drawing/2014/main" id="{D39F70E4-1255-C260-E362-55BA2B6DEC2E}"/>
              </a:ext>
            </a:extLst>
          </p:cNvPr>
          <p:cNvSpPr>
            <a:spLocks noGrp="1"/>
          </p:cNvSpPr>
          <p:nvPr>
            <p:ph type="dt" sz="half" idx="10"/>
          </p:nvPr>
        </p:nvSpPr>
        <p:spPr>
          <a:xfrm>
            <a:off x="347030" y="6360048"/>
            <a:ext cx="2153893" cy="365124"/>
          </a:xfrm>
        </p:spPr>
        <p:txBody>
          <a:bodyPr/>
          <a:lstStyle/>
          <a:p>
            <a:fld id="{DAF685D8-4D19-4C36-90AF-649C0556C7DC}" type="datetime1">
              <a:rPr lang="de-DE" smtClean="0"/>
              <a:t>24.11.2022</a:t>
            </a:fld>
            <a:endParaRPr lang="de-DE" dirty="0"/>
          </a:p>
        </p:txBody>
      </p:sp>
      <p:sp>
        <p:nvSpPr>
          <p:cNvPr id="8" name="Foliennummernplatzhalter 5">
            <a:extLst>
              <a:ext uri="{FF2B5EF4-FFF2-40B4-BE49-F238E27FC236}">
                <a16:creationId xmlns:a16="http://schemas.microsoft.com/office/drawing/2014/main" id="{DBA1329C-384A-D405-DFCF-B03336F3EE1F}"/>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27</a:t>
            </a:fld>
            <a:endParaRPr lang="de-DE" dirty="0"/>
          </a:p>
        </p:txBody>
      </p:sp>
    </p:spTree>
    <p:extLst>
      <p:ext uri="{BB962C8B-B14F-4D97-AF65-F5344CB8AC3E}">
        <p14:creationId xmlns:p14="http://schemas.microsoft.com/office/powerpoint/2010/main" val="235770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8AA650A-7573-42C9-9846-6CA8A2395B51}"/>
              </a:ext>
            </a:extLst>
          </p:cNvPr>
          <p:cNvSpPr>
            <a:spLocks noGrp="1"/>
          </p:cNvSpPr>
          <p:nvPr>
            <p:ph idx="4294967295"/>
          </p:nvPr>
        </p:nvSpPr>
        <p:spPr>
          <a:xfrm>
            <a:off x="355599" y="1385888"/>
            <a:ext cx="11214101" cy="4714123"/>
          </a:xfrm>
        </p:spPr>
        <p:txBody>
          <a:bodyPr vert="horz" lIns="91440" tIns="45720" rIns="91440" bIns="45720" rtlCol="0" anchor="t">
            <a:normAutofit/>
          </a:bodyPr>
          <a:lstStyle/>
          <a:p>
            <a:pPr marL="0" indent="0">
              <a:buClr>
                <a:srgbClr val="216DAF"/>
              </a:buClr>
              <a:buNone/>
            </a:pPr>
            <a:r>
              <a:rPr lang="de-DE" sz="2400" dirty="0"/>
              <a:t>Nützlich ist eine Unterbrechung, wenn sie einen </a:t>
            </a:r>
            <a:r>
              <a:rPr lang="de-DE" sz="2400" b="1" dirty="0">
                <a:solidFill>
                  <a:srgbClr val="216DAF"/>
                </a:solidFill>
              </a:rPr>
              <a:t>Beitrag zur Zielerreichung</a:t>
            </a:r>
            <a:r>
              <a:rPr lang="de-DE" sz="2400" dirty="0"/>
              <a:t> im Rahmen der Aufgaben der arbeitenden Person, der Bedürfnisse der </a:t>
            </a:r>
            <a:r>
              <a:rPr lang="de-DE" sz="2400" dirty="0" err="1"/>
              <a:t>Patient:innen</a:t>
            </a:r>
            <a:r>
              <a:rPr lang="de-DE" sz="2400" dirty="0"/>
              <a:t>, </a:t>
            </a:r>
            <a:r>
              <a:rPr lang="de-DE" sz="2400" dirty="0" err="1"/>
              <a:t>Klient:innen</a:t>
            </a:r>
            <a:r>
              <a:rPr lang="de-DE" sz="2400" dirty="0"/>
              <a:t> und </a:t>
            </a:r>
            <a:r>
              <a:rPr lang="de-DE" sz="2400" dirty="0" err="1"/>
              <a:t>Kund:innen</a:t>
            </a:r>
            <a:r>
              <a:rPr lang="de-DE" sz="2400" dirty="0"/>
              <a:t> oder der Ziele der Organisation im Ganzen leistet.</a:t>
            </a:r>
          </a:p>
          <a:p>
            <a:pPr>
              <a:buClr>
                <a:srgbClr val="216DAF"/>
              </a:buClr>
            </a:pPr>
            <a:r>
              <a:rPr lang="de-DE" sz="2400" i="1" u="sng" dirty="0"/>
              <a:t>Beispiele: </a:t>
            </a:r>
          </a:p>
          <a:p>
            <a:pPr lvl="1">
              <a:buClr>
                <a:srgbClr val="216DAF"/>
              </a:buClr>
            </a:pPr>
            <a:r>
              <a:rPr lang="de-DE" sz="2200" dirty="0"/>
              <a:t>Unterbrechung zur Weitergabe einer wichtigen Information, z.B. eine Terminverschiebung</a:t>
            </a:r>
          </a:p>
          <a:p>
            <a:pPr lvl="1">
              <a:buClr>
                <a:srgbClr val="216DAF"/>
              </a:buClr>
            </a:pPr>
            <a:r>
              <a:rPr lang="de-DE" sz="2200" dirty="0"/>
              <a:t>Unterbrechung zur Versorgung einer Patientin bei Schmerzen</a:t>
            </a:r>
          </a:p>
          <a:p>
            <a:pPr lvl="1">
              <a:buClr>
                <a:srgbClr val="216DAF"/>
              </a:buClr>
            </a:pPr>
            <a:r>
              <a:rPr lang="de-DE" sz="2200" dirty="0"/>
              <a:t>Unterbrechung zur Unterstützung einer Kollegin bei einem Notfall auf Station</a:t>
            </a:r>
            <a:endParaRPr lang="de-DE" dirty="0"/>
          </a:p>
          <a:p>
            <a:pPr marL="0" indent="0">
              <a:buNone/>
            </a:pPr>
            <a:endParaRPr lang="de-DE" sz="2400" dirty="0"/>
          </a:p>
          <a:p>
            <a:endParaRPr lang="de-DE" dirty="0"/>
          </a:p>
          <a:p>
            <a:pPr marL="0" indent="0">
              <a:buNone/>
            </a:pPr>
            <a:endParaRPr lang="de-DE" dirty="0"/>
          </a:p>
        </p:txBody>
      </p:sp>
      <p:sp>
        <p:nvSpPr>
          <p:cNvPr id="12" name="Titel 1">
            <a:extLst>
              <a:ext uri="{FF2B5EF4-FFF2-40B4-BE49-F238E27FC236}">
                <a16:creationId xmlns:a16="http://schemas.microsoft.com/office/drawing/2014/main" id="{3E70352C-0EE4-ACC9-DA71-CEB7287DBBE3}"/>
              </a:ext>
            </a:extLst>
          </p:cNvPr>
          <p:cNvSpPr>
            <a:spLocks noGrp="1"/>
          </p:cNvSpPr>
          <p:nvPr>
            <p:ph type="title"/>
          </p:nvPr>
        </p:nvSpPr>
        <p:spPr>
          <a:xfrm>
            <a:off x="349763" y="567950"/>
            <a:ext cx="10515600" cy="685416"/>
          </a:xfrm>
        </p:spPr>
        <p:txBody>
          <a:bodyPr>
            <a:normAutofit/>
          </a:bodyPr>
          <a:lstStyle/>
          <a:p>
            <a:r>
              <a:rPr lang="de-DE" dirty="0">
                <a:solidFill>
                  <a:srgbClr val="216DAF"/>
                </a:solidFill>
              </a:rPr>
              <a:t>Nützliche Unterbrechungen</a:t>
            </a:r>
          </a:p>
        </p:txBody>
      </p:sp>
      <p:pic>
        <p:nvPicPr>
          <p:cNvPr id="8" name="Grafik 7" descr="Offene Hand mit Pflanze">
            <a:extLst>
              <a:ext uri="{FF2B5EF4-FFF2-40B4-BE49-F238E27FC236}">
                <a16:creationId xmlns:a16="http://schemas.microsoft.com/office/drawing/2014/main" id="{243785FA-9B05-47D2-DAD9-91601046CB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84091" y="3914514"/>
            <a:ext cx="1468698" cy="1468698"/>
          </a:xfrm>
          <a:prstGeom prst="rect">
            <a:avLst/>
          </a:prstGeom>
        </p:spPr>
      </p:pic>
      <p:sp>
        <p:nvSpPr>
          <p:cNvPr id="7" name="Datumsplatzhalter 3">
            <a:extLst>
              <a:ext uri="{FF2B5EF4-FFF2-40B4-BE49-F238E27FC236}">
                <a16:creationId xmlns:a16="http://schemas.microsoft.com/office/drawing/2014/main" id="{9377FE2D-A9CA-199B-A272-114CFE9E36CE}"/>
              </a:ext>
            </a:extLst>
          </p:cNvPr>
          <p:cNvSpPr>
            <a:spLocks noGrp="1"/>
          </p:cNvSpPr>
          <p:nvPr>
            <p:ph type="dt" sz="half" idx="10"/>
          </p:nvPr>
        </p:nvSpPr>
        <p:spPr>
          <a:xfrm>
            <a:off x="347030" y="6360048"/>
            <a:ext cx="2153893" cy="365124"/>
          </a:xfrm>
        </p:spPr>
        <p:txBody>
          <a:bodyPr/>
          <a:lstStyle/>
          <a:p>
            <a:fld id="{DAF685D8-4D19-4C36-90AF-649C0556C7DC}" type="datetime1">
              <a:rPr lang="de-DE" smtClean="0"/>
              <a:t>24.11.2022</a:t>
            </a:fld>
            <a:endParaRPr lang="de-DE" dirty="0"/>
          </a:p>
        </p:txBody>
      </p:sp>
      <p:sp>
        <p:nvSpPr>
          <p:cNvPr id="9" name="Foliennummernplatzhalter 5">
            <a:extLst>
              <a:ext uri="{FF2B5EF4-FFF2-40B4-BE49-F238E27FC236}">
                <a16:creationId xmlns:a16="http://schemas.microsoft.com/office/drawing/2014/main" id="{FEF05DFC-265E-E3DF-5A23-EE2FC8B1F29F}"/>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28</a:t>
            </a:fld>
            <a:endParaRPr lang="de-DE" dirty="0"/>
          </a:p>
        </p:txBody>
      </p:sp>
    </p:spTree>
    <p:extLst>
      <p:ext uri="{BB962C8B-B14F-4D97-AF65-F5344CB8AC3E}">
        <p14:creationId xmlns:p14="http://schemas.microsoft.com/office/powerpoint/2010/main" val="151174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02F72D-1907-4CDE-92DD-6CBD0FE0E6DB}"/>
              </a:ext>
            </a:extLst>
          </p:cNvPr>
          <p:cNvSpPr>
            <a:spLocks noGrp="1"/>
          </p:cNvSpPr>
          <p:nvPr>
            <p:ph type="title"/>
          </p:nvPr>
        </p:nvSpPr>
        <p:spPr>
          <a:xfrm>
            <a:off x="327045" y="546393"/>
            <a:ext cx="10515600" cy="732637"/>
          </a:xfrm>
        </p:spPr>
        <p:txBody>
          <a:bodyPr/>
          <a:lstStyle/>
          <a:p>
            <a:r>
              <a:rPr lang="de-DE" dirty="0">
                <a:solidFill>
                  <a:srgbClr val="216DAF"/>
                </a:solidFill>
              </a:rPr>
              <a:t>Agenda</a:t>
            </a:r>
          </a:p>
        </p:txBody>
      </p:sp>
      <p:sp>
        <p:nvSpPr>
          <p:cNvPr id="3" name="Inhaltsplatzhalter 2">
            <a:extLst>
              <a:ext uri="{FF2B5EF4-FFF2-40B4-BE49-F238E27FC236}">
                <a16:creationId xmlns:a16="http://schemas.microsoft.com/office/drawing/2014/main" id="{13A0C3C2-D65B-4342-9729-CBB77EFA8DF9}"/>
              </a:ext>
            </a:extLst>
          </p:cNvPr>
          <p:cNvSpPr>
            <a:spLocks noGrp="1"/>
          </p:cNvSpPr>
          <p:nvPr>
            <p:ph idx="4294967295"/>
          </p:nvPr>
        </p:nvSpPr>
        <p:spPr>
          <a:xfrm>
            <a:off x="345151" y="1712890"/>
            <a:ext cx="7578090" cy="4680820"/>
          </a:xfrm>
        </p:spPr>
        <p:txBody>
          <a:bodyPr>
            <a:normAutofit/>
          </a:bodyPr>
          <a:lstStyle/>
          <a:p>
            <a:pPr marL="0" indent="0">
              <a:buNone/>
            </a:pPr>
            <a:endParaRPr lang="de-DE" dirty="0"/>
          </a:p>
          <a:p>
            <a:endParaRPr lang="de-DE" dirty="0"/>
          </a:p>
          <a:p>
            <a:endParaRPr lang="de-DE" dirty="0"/>
          </a:p>
          <a:p>
            <a:endParaRPr lang="de-DE" dirty="0"/>
          </a:p>
          <a:p>
            <a:endParaRPr lang="de-DE" dirty="0"/>
          </a:p>
          <a:p>
            <a:pPr marL="0" indent="0">
              <a:buClr>
                <a:srgbClr val="216DAF"/>
              </a:buClr>
              <a:buNone/>
            </a:pPr>
            <a:endParaRPr lang="de-DE" sz="2000" dirty="0"/>
          </a:p>
          <a:p>
            <a:pPr>
              <a:buClr>
                <a:srgbClr val="216DAF"/>
              </a:buClr>
            </a:pPr>
            <a:endParaRPr lang="de-DE" sz="2400" dirty="0"/>
          </a:p>
          <a:p>
            <a:pPr>
              <a:buClr>
                <a:srgbClr val="216DAF"/>
              </a:buClr>
            </a:pPr>
            <a:endParaRPr lang="de-DE" sz="2400" dirty="0"/>
          </a:p>
          <a:p>
            <a:pPr marL="457200" lvl="1" indent="0">
              <a:buNone/>
            </a:pPr>
            <a:endParaRPr lang="de-DE" dirty="0"/>
          </a:p>
        </p:txBody>
      </p:sp>
      <p:sp>
        <p:nvSpPr>
          <p:cNvPr id="46" name="Textfeld 45">
            <a:extLst>
              <a:ext uri="{FF2B5EF4-FFF2-40B4-BE49-F238E27FC236}">
                <a16:creationId xmlns:a16="http://schemas.microsoft.com/office/drawing/2014/main" id="{D6D191D1-E5F3-40E9-8B92-A200BF30C990}"/>
              </a:ext>
            </a:extLst>
          </p:cNvPr>
          <p:cNvSpPr txBox="1"/>
          <p:nvPr/>
        </p:nvSpPr>
        <p:spPr>
          <a:xfrm rot="19795277">
            <a:off x="3732603" y="2312709"/>
            <a:ext cx="3982896" cy="830997"/>
          </a:xfrm>
          <a:prstGeom prst="rect">
            <a:avLst/>
          </a:prstGeom>
          <a:noFill/>
        </p:spPr>
        <p:txBody>
          <a:bodyPr wrap="square" rtlCol="0">
            <a:spAutoFit/>
          </a:bodyPr>
          <a:lstStyle/>
          <a:p>
            <a:r>
              <a:rPr lang="de-DE" sz="2400" dirty="0"/>
              <a:t>2. Kurzeinführung zum Thema Unterbrechungen</a:t>
            </a:r>
          </a:p>
        </p:txBody>
      </p:sp>
      <p:cxnSp>
        <p:nvCxnSpPr>
          <p:cNvPr id="47" name="Gerader Verbinder 46">
            <a:extLst>
              <a:ext uri="{FF2B5EF4-FFF2-40B4-BE49-F238E27FC236}">
                <a16:creationId xmlns:a16="http://schemas.microsoft.com/office/drawing/2014/main" id="{35E7D22E-826D-43E1-A2CA-153CF07058A2}"/>
              </a:ext>
            </a:extLst>
          </p:cNvPr>
          <p:cNvCxnSpPr>
            <a:cxnSpLocks/>
          </p:cNvCxnSpPr>
          <p:nvPr/>
        </p:nvCxnSpPr>
        <p:spPr>
          <a:xfrm flipV="1">
            <a:off x="1121745" y="4094041"/>
            <a:ext cx="8278409" cy="4973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9" name="Flussdiagramm: Verbinder 48">
            <a:extLst>
              <a:ext uri="{FF2B5EF4-FFF2-40B4-BE49-F238E27FC236}">
                <a16:creationId xmlns:a16="http://schemas.microsoft.com/office/drawing/2014/main" id="{F8934D2D-B5AE-4FBA-A540-724231F4B945}"/>
              </a:ext>
            </a:extLst>
          </p:cNvPr>
          <p:cNvSpPr/>
          <p:nvPr/>
        </p:nvSpPr>
        <p:spPr>
          <a:xfrm rot="1397">
            <a:off x="8196020" y="3954924"/>
            <a:ext cx="322158" cy="320762"/>
          </a:xfrm>
          <a:prstGeom prst="flowChartConnector">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feld 49">
            <a:extLst>
              <a:ext uri="{FF2B5EF4-FFF2-40B4-BE49-F238E27FC236}">
                <a16:creationId xmlns:a16="http://schemas.microsoft.com/office/drawing/2014/main" id="{D66315E5-5FFD-4162-8D24-54D92A5640BF}"/>
              </a:ext>
            </a:extLst>
          </p:cNvPr>
          <p:cNvSpPr txBox="1"/>
          <p:nvPr/>
        </p:nvSpPr>
        <p:spPr>
          <a:xfrm rot="19833132">
            <a:off x="7913485" y="2533451"/>
            <a:ext cx="3805087" cy="461665"/>
          </a:xfrm>
          <a:prstGeom prst="rect">
            <a:avLst/>
          </a:prstGeom>
          <a:noFill/>
        </p:spPr>
        <p:txBody>
          <a:bodyPr wrap="square" rtlCol="0">
            <a:spAutoFit/>
          </a:bodyPr>
          <a:lstStyle/>
          <a:p>
            <a:r>
              <a:rPr lang="de-DE" sz="2400" dirty="0"/>
              <a:t>4. Abschluss &amp; Fragerunde</a:t>
            </a:r>
          </a:p>
        </p:txBody>
      </p:sp>
      <p:sp>
        <p:nvSpPr>
          <p:cNvPr id="51" name="Flussdiagramm: Verbinder 50">
            <a:extLst>
              <a:ext uri="{FF2B5EF4-FFF2-40B4-BE49-F238E27FC236}">
                <a16:creationId xmlns:a16="http://schemas.microsoft.com/office/drawing/2014/main" id="{FC7219B3-00DD-4262-A4F2-CAE41173DFD3}"/>
              </a:ext>
            </a:extLst>
          </p:cNvPr>
          <p:cNvSpPr/>
          <p:nvPr/>
        </p:nvSpPr>
        <p:spPr>
          <a:xfrm rot="1397">
            <a:off x="5946353" y="3933659"/>
            <a:ext cx="322158" cy="320762"/>
          </a:xfrm>
          <a:prstGeom prst="flowChartConnector">
            <a:avLst/>
          </a:prstGeom>
          <a:solidFill>
            <a:srgbClr val="216DA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Flussdiagramm: Verbinder 51">
            <a:extLst>
              <a:ext uri="{FF2B5EF4-FFF2-40B4-BE49-F238E27FC236}">
                <a16:creationId xmlns:a16="http://schemas.microsoft.com/office/drawing/2014/main" id="{8D88CF9A-F4BE-4DE3-A538-5DB428DF14F1}"/>
              </a:ext>
            </a:extLst>
          </p:cNvPr>
          <p:cNvSpPr/>
          <p:nvPr/>
        </p:nvSpPr>
        <p:spPr>
          <a:xfrm rot="1397">
            <a:off x="1800511" y="3954925"/>
            <a:ext cx="322158" cy="320762"/>
          </a:xfrm>
          <a:prstGeom prst="flowChartConnector">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FA319211-A6FE-4229-BD78-0259EE36C704}"/>
              </a:ext>
            </a:extLst>
          </p:cNvPr>
          <p:cNvSpPr txBox="1"/>
          <p:nvPr/>
        </p:nvSpPr>
        <p:spPr>
          <a:xfrm rot="19790989">
            <a:off x="5720589" y="2486757"/>
            <a:ext cx="4004579" cy="461665"/>
          </a:xfrm>
          <a:prstGeom prst="rect">
            <a:avLst/>
          </a:prstGeom>
          <a:noFill/>
        </p:spPr>
        <p:txBody>
          <a:bodyPr wrap="square" rtlCol="0">
            <a:spAutoFit/>
          </a:bodyPr>
          <a:lstStyle/>
          <a:p>
            <a:r>
              <a:rPr lang="de-DE" sz="2400" b="1" dirty="0">
                <a:solidFill>
                  <a:srgbClr val="216DAF"/>
                </a:solidFill>
              </a:rPr>
              <a:t>3. Ihre Selbstbeobachtung</a:t>
            </a:r>
          </a:p>
        </p:txBody>
      </p:sp>
      <p:sp>
        <p:nvSpPr>
          <p:cNvPr id="14" name="Flussdiagramm: Verbinder 13">
            <a:extLst>
              <a:ext uri="{FF2B5EF4-FFF2-40B4-BE49-F238E27FC236}">
                <a16:creationId xmlns:a16="http://schemas.microsoft.com/office/drawing/2014/main" id="{D780433C-E7FB-429E-8569-E8EF9EACB3D6}"/>
              </a:ext>
            </a:extLst>
          </p:cNvPr>
          <p:cNvSpPr/>
          <p:nvPr/>
        </p:nvSpPr>
        <p:spPr>
          <a:xfrm rot="1397">
            <a:off x="3811973" y="3958525"/>
            <a:ext cx="322158" cy="320762"/>
          </a:xfrm>
          <a:prstGeom prst="flowChartConnector">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00762620-44DC-4A4F-8E5A-868A5C652AD5}"/>
              </a:ext>
            </a:extLst>
          </p:cNvPr>
          <p:cNvSpPr txBox="1"/>
          <p:nvPr/>
        </p:nvSpPr>
        <p:spPr>
          <a:xfrm rot="19852653">
            <a:off x="1579110" y="2507056"/>
            <a:ext cx="4004579" cy="461665"/>
          </a:xfrm>
          <a:prstGeom prst="rect">
            <a:avLst/>
          </a:prstGeom>
          <a:noFill/>
        </p:spPr>
        <p:txBody>
          <a:bodyPr wrap="square" rtlCol="0">
            <a:spAutoFit/>
          </a:bodyPr>
          <a:lstStyle/>
          <a:p>
            <a:r>
              <a:rPr lang="de-DE" sz="2400" dirty="0"/>
              <a:t>1. Begrüßung und Einführung</a:t>
            </a:r>
          </a:p>
        </p:txBody>
      </p:sp>
      <p:pic>
        <p:nvPicPr>
          <p:cNvPr id="16" name="Grafik 3">
            <a:extLst>
              <a:ext uri="{FF2B5EF4-FFF2-40B4-BE49-F238E27FC236}">
                <a16:creationId xmlns:a16="http://schemas.microsoft.com/office/drawing/2014/main" id="{78851FE0-5ED8-5348-9518-8B8E2E909BF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5320"/>
          <a:stretch/>
        </p:blipFill>
        <p:spPr bwMode="auto">
          <a:xfrm>
            <a:off x="7427937" y="5673405"/>
            <a:ext cx="476406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Datumsplatzhalter 3">
            <a:extLst>
              <a:ext uri="{FF2B5EF4-FFF2-40B4-BE49-F238E27FC236}">
                <a16:creationId xmlns:a16="http://schemas.microsoft.com/office/drawing/2014/main" id="{8D643CCC-E0ED-D56F-158C-FA11EE5B5F80}"/>
              </a:ext>
            </a:extLst>
          </p:cNvPr>
          <p:cNvSpPr>
            <a:spLocks noGrp="1"/>
          </p:cNvSpPr>
          <p:nvPr>
            <p:ph type="dt" sz="half" idx="10"/>
          </p:nvPr>
        </p:nvSpPr>
        <p:spPr>
          <a:xfrm>
            <a:off x="347030" y="6360048"/>
            <a:ext cx="2153893" cy="365124"/>
          </a:xfrm>
        </p:spPr>
        <p:txBody>
          <a:bodyPr/>
          <a:lstStyle/>
          <a:p>
            <a:fld id="{DAF685D8-4D19-4C36-90AF-649C0556C7DC}" type="datetime1">
              <a:rPr lang="de-DE" smtClean="0"/>
              <a:t>24.11.2022</a:t>
            </a:fld>
            <a:endParaRPr lang="de-DE" dirty="0"/>
          </a:p>
        </p:txBody>
      </p:sp>
      <p:sp>
        <p:nvSpPr>
          <p:cNvPr id="19" name="Foliennummernplatzhalter 5">
            <a:extLst>
              <a:ext uri="{FF2B5EF4-FFF2-40B4-BE49-F238E27FC236}">
                <a16:creationId xmlns:a16="http://schemas.microsoft.com/office/drawing/2014/main" id="{75AB727A-EA9D-CEC6-93C6-E99DF8CD51B1}"/>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29</a:t>
            </a:fld>
            <a:endParaRPr lang="de-DE" dirty="0"/>
          </a:p>
        </p:txBody>
      </p:sp>
    </p:spTree>
    <p:extLst>
      <p:ext uri="{BB962C8B-B14F-4D97-AF65-F5344CB8AC3E}">
        <p14:creationId xmlns:p14="http://schemas.microsoft.com/office/powerpoint/2010/main" val="1826226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02F72D-1907-4CDE-92DD-6CBD0FE0E6DB}"/>
              </a:ext>
            </a:extLst>
          </p:cNvPr>
          <p:cNvSpPr>
            <a:spLocks noGrp="1"/>
          </p:cNvSpPr>
          <p:nvPr>
            <p:ph type="title"/>
          </p:nvPr>
        </p:nvSpPr>
        <p:spPr>
          <a:xfrm>
            <a:off x="327045" y="546393"/>
            <a:ext cx="10515600" cy="732637"/>
          </a:xfrm>
        </p:spPr>
        <p:txBody>
          <a:bodyPr/>
          <a:lstStyle/>
          <a:p>
            <a:r>
              <a:rPr lang="de-DE" dirty="0">
                <a:solidFill>
                  <a:srgbClr val="216DAF"/>
                </a:solidFill>
              </a:rPr>
              <a:t>Agenda</a:t>
            </a:r>
          </a:p>
        </p:txBody>
      </p:sp>
      <p:sp>
        <p:nvSpPr>
          <p:cNvPr id="3" name="Inhaltsplatzhalter 2">
            <a:extLst>
              <a:ext uri="{FF2B5EF4-FFF2-40B4-BE49-F238E27FC236}">
                <a16:creationId xmlns:a16="http://schemas.microsoft.com/office/drawing/2014/main" id="{13A0C3C2-D65B-4342-9729-CBB77EFA8DF9}"/>
              </a:ext>
            </a:extLst>
          </p:cNvPr>
          <p:cNvSpPr>
            <a:spLocks noGrp="1"/>
          </p:cNvSpPr>
          <p:nvPr>
            <p:ph idx="4294967295"/>
          </p:nvPr>
        </p:nvSpPr>
        <p:spPr>
          <a:xfrm>
            <a:off x="345151" y="1712890"/>
            <a:ext cx="7578090" cy="4680820"/>
          </a:xfrm>
        </p:spPr>
        <p:txBody>
          <a:bodyPr>
            <a:normAutofit/>
          </a:bodyPr>
          <a:lstStyle/>
          <a:p>
            <a:pPr marL="0" indent="0">
              <a:buNone/>
            </a:pPr>
            <a:endParaRPr lang="de-DE" dirty="0"/>
          </a:p>
          <a:p>
            <a:endParaRPr lang="de-DE" dirty="0"/>
          </a:p>
          <a:p>
            <a:endParaRPr lang="de-DE" dirty="0"/>
          </a:p>
          <a:p>
            <a:endParaRPr lang="de-DE" dirty="0"/>
          </a:p>
          <a:p>
            <a:endParaRPr lang="de-DE" dirty="0"/>
          </a:p>
          <a:p>
            <a:pPr marL="0" indent="0">
              <a:buClr>
                <a:srgbClr val="216DAF"/>
              </a:buClr>
              <a:buNone/>
            </a:pPr>
            <a:endParaRPr lang="de-DE" sz="2000" dirty="0"/>
          </a:p>
          <a:p>
            <a:pPr>
              <a:buClr>
                <a:srgbClr val="216DAF"/>
              </a:buClr>
            </a:pPr>
            <a:endParaRPr lang="de-DE" sz="2400" dirty="0"/>
          </a:p>
          <a:p>
            <a:pPr>
              <a:buClr>
                <a:srgbClr val="216DAF"/>
              </a:buClr>
            </a:pPr>
            <a:endParaRPr lang="de-DE" sz="2400" dirty="0"/>
          </a:p>
          <a:p>
            <a:pPr marL="457200" lvl="1" indent="0">
              <a:buNone/>
            </a:pPr>
            <a:endParaRPr lang="de-DE" dirty="0"/>
          </a:p>
        </p:txBody>
      </p:sp>
      <p:sp>
        <p:nvSpPr>
          <p:cNvPr id="46" name="Textfeld 45">
            <a:extLst>
              <a:ext uri="{FF2B5EF4-FFF2-40B4-BE49-F238E27FC236}">
                <a16:creationId xmlns:a16="http://schemas.microsoft.com/office/drawing/2014/main" id="{D6D191D1-E5F3-40E9-8B92-A200BF30C990}"/>
              </a:ext>
            </a:extLst>
          </p:cNvPr>
          <p:cNvSpPr txBox="1"/>
          <p:nvPr/>
        </p:nvSpPr>
        <p:spPr>
          <a:xfrm rot="19795277">
            <a:off x="3732603" y="2312709"/>
            <a:ext cx="3982896" cy="830997"/>
          </a:xfrm>
          <a:prstGeom prst="rect">
            <a:avLst/>
          </a:prstGeom>
          <a:noFill/>
        </p:spPr>
        <p:txBody>
          <a:bodyPr wrap="square" rtlCol="0">
            <a:spAutoFit/>
          </a:bodyPr>
          <a:lstStyle/>
          <a:p>
            <a:r>
              <a:rPr lang="de-DE" sz="2400" dirty="0"/>
              <a:t>2. Kurzeinführung zum Thema Unterbrechungen</a:t>
            </a:r>
          </a:p>
        </p:txBody>
      </p:sp>
      <p:cxnSp>
        <p:nvCxnSpPr>
          <p:cNvPr id="47" name="Gerader Verbinder 46">
            <a:extLst>
              <a:ext uri="{FF2B5EF4-FFF2-40B4-BE49-F238E27FC236}">
                <a16:creationId xmlns:a16="http://schemas.microsoft.com/office/drawing/2014/main" id="{35E7D22E-826D-43E1-A2CA-153CF07058A2}"/>
              </a:ext>
            </a:extLst>
          </p:cNvPr>
          <p:cNvCxnSpPr>
            <a:cxnSpLocks/>
          </p:cNvCxnSpPr>
          <p:nvPr/>
        </p:nvCxnSpPr>
        <p:spPr>
          <a:xfrm flipV="1">
            <a:off x="1121745" y="4094041"/>
            <a:ext cx="8278409" cy="4973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9" name="Flussdiagramm: Verbinder 48">
            <a:extLst>
              <a:ext uri="{FF2B5EF4-FFF2-40B4-BE49-F238E27FC236}">
                <a16:creationId xmlns:a16="http://schemas.microsoft.com/office/drawing/2014/main" id="{F8934D2D-B5AE-4FBA-A540-724231F4B945}"/>
              </a:ext>
            </a:extLst>
          </p:cNvPr>
          <p:cNvSpPr/>
          <p:nvPr/>
        </p:nvSpPr>
        <p:spPr>
          <a:xfrm rot="1397">
            <a:off x="8196020" y="3954924"/>
            <a:ext cx="322158" cy="320762"/>
          </a:xfrm>
          <a:prstGeom prst="flowChartConnector">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feld 49">
            <a:extLst>
              <a:ext uri="{FF2B5EF4-FFF2-40B4-BE49-F238E27FC236}">
                <a16:creationId xmlns:a16="http://schemas.microsoft.com/office/drawing/2014/main" id="{D66315E5-5FFD-4162-8D24-54D92A5640BF}"/>
              </a:ext>
            </a:extLst>
          </p:cNvPr>
          <p:cNvSpPr txBox="1"/>
          <p:nvPr/>
        </p:nvSpPr>
        <p:spPr>
          <a:xfrm rot="19833132">
            <a:off x="7913485" y="2533451"/>
            <a:ext cx="3805087" cy="461665"/>
          </a:xfrm>
          <a:prstGeom prst="rect">
            <a:avLst/>
          </a:prstGeom>
          <a:noFill/>
        </p:spPr>
        <p:txBody>
          <a:bodyPr wrap="square" rtlCol="0">
            <a:spAutoFit/>
          </a:bodyPr>
          <a:lstStyle/>
          <a:p>
            <a:r>
              <a:rPr lang="de-DE" sz="2400" dirty="0"/>
              <a:t>4. Abschluss &amp; Fragerunde</a:t>
            </a:r>
          </a:p>
        </p:txBody>
      </p:sp>
      <p:sp>
        <p:nvSpPr>
          <p:cNvPr id="51" name="Flussdiagramm: Verbinder 50">
            <a:extLst>
              <a:ext uri="{FF2B5EF4-FFF2-40B4-BE49-F238E27FC236}">
                <a16:creationId xmlns:a16="http://schemas.microsoft.com/office/drawing/2014/main" id="{FC7219B3-00DD-4262-A4F2-CAE41173DFD3}"/>
              </a:ext>
            </a:extLst>
          </p:cNvPr>
          <p:cNvSpPr/>
          <p:nvPr/>
        </p:nvSpPr>
        <p:spPr>
          <a:xfrm rot="1397">
            <a:off x="5946353" y="3933659"/>
            <a:ext cx="322158" cy="320762"/>
          </a:xfrm>
          <a:prstGeom prst="flowChartConnector">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Flussdiagramm: Verbinder 51">
            <a:extLst>
              <a:ext uri="{FF2B5EF4-FFF2-40B4-BE49-F238E27FC236}">
                <a16:creationId xmlns:a16="http://schemas.microsoft.com/office/drawing/2014/main" id="{8D88CF9A-F4BE-4DE3-A538-5DB428DF14F1}"/>
              </a:ext>
            </a:extLst>
          </p:cNvPr>
          <p:cNvSpPr/>
          <p:nvPr/>
        </p:nvSpPr>
        <p:spPr>
          <a:xfrm rot="1397">
            <a:off x="1800511" y="3954925"/>
            <a:ext cx="322158" cy="320762"/>
          </a:xfrm>
          <a:prstGeom prst="flowChartConnector">
            <a:avLst/>
          </a:prstGeom>
          <a:solidFill>
            <a:srgbClr val="216DA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FA319211-A6FE-4229-BD78-0259EE36C704}"/>
              </a:ext>
            </a:extLst>
          </p:cNvPr>
          <p:cNvSpPr txBox="1"/>
          <p:nvPr/>
        </p:nvSpPr>
        <p:spPr>
          <a:xfrm rot="19790989">
            <a:off x="5720589" y="2486757"/>
            <a:ext cx="4004579" cy="461665"/>
          </a:xfrm>
          <a:prstGeom prst="rect">
            <a:avLst/>
          </a:prstGeom>
          <a:noFill/>
        </p:spPr>
        <p:txBody>
          <a:bodyPr wrap="square" rtlCol="0">
            <a:spAutoFit/>
          </a:bodyPr>
          <a:lstStyle/>
          <a:p>
            <a:r>
              <a:rPr lang="de-DE" sz="2400" dirty="0"/>
              <a:t>3. Ihre Selbstbeobachtung</a:t>
            </a:r>
          </a:p>
        </p:txBody>
      </p:sp>
      <p:sp>
        <p:nvSpPr>
          <p:cNvPr id="14" name="Flussdiagramm: Verbinder 13">
            <a:extLst>
              <a:ext uri="{FF2B5EF4-FFF2-40B4-BE49-F238E27FC236}">
                <a16:creationId xmlns:a16="http://schemas.microsoft.com/office/drawing/2014/main" id="{D780433C-E7FB-429E-8569-E8EF9EACB3D6}"/>
              </a:ext>
            </a:extLst>
          </p:cNvPr>
          <p:cNvSpPr/>
          <p:nvPr/>
        </p:nvSpPr>
        <p:spPr>
          <a:xfrm rot="1397">
            <a:off x="3811973" y="3958525"/>
            <a:ext cx="322158" cy="320762"/>
          </a:xfrm>
          <a:prstGeom prst="flowChartConnector">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00762620-44DC-4A4F-8E5A-868A5C652AD5}"/>
              </a:ext>
            </a:extLst>
          </p:cNvPr>
          <p:cNvSpPr txBox="1"/>
          <p:nvPr/>
        </p:nvSpPr>
        <p:spPr>
          <a:xfrm rot="19852653">
            <a:off x="1579110" y="2507056"/>
            <a:ext cx="4004579" cy="461665"/>
          </a:xfrm>
          <a:prstGeom prst="rect">
            <a:avLst/>
          </a:prstGeom>
          <a:noFill/>
        </p:spPr>
        <p:txBody>
          <a:bodyPr wrap="square" rtlCol="0">
            <a:spAutoFit/>
          </a:bodyPr>
          <a:lstStyle/>
          <a:p>
            <a:r>
              <a:rPr lang="de-DE" sz="2400" b="1" dirty="0">
                <a:solidFill>
                  <a:srgbClr val="216DAF"/>
                </a:solidFill>
              </a:rPr>
              <a:t>1. Begrüßung und Einführung</a:t>
            </a:r>
          </a:p>
        </p:txBody>
      </p:sp>
      <p:pic>
        <p:nvPicPr>
          <p:cNvPr id="16" name="Grafik 3">
            <a:extLst>
              <a:ext uri="{FF2B5EF4-FFF2-40B4-BE49-F238E27FC236}">
                <a16:creationId xmlns:a16="http://schemas.microsoft.com/office/drawing/2014/main" id="{634FE7AB-2D1C-5605-C725-CDFDB741D29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5320"/>
          <a:stretch/>
        </p:blipFill>
        <p:spPr bwMode="auto">
          <a:xfrm>
            <a:off x="7427937" y="5673405"/>
            <a:ext cx="476406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Datumsplatzhalter 3">
            <a:extLst>
              <a:ext uri="{FF2B5EF4-FFF2-40B4-BE49-F238E27FC236}">
                <a16:creationId xmlns:a16="http://schemas.microsoft.com/office/drawing/2014/main" id="{78B78EFC-6ED3-2A8E-B14F-008C57B5B17F}"/>
              </a:ext>
            </a:extLst>
          </p:cNvPr>
          <p:cNvSpPr>
            <a:spLocks noGrp="1"/>
          </p:cNvSpPr>
          <p:nvPr>
            <p:ph type="dt" sz="half" idx="10"/>
          </p:nvPr>
        </p:nvSpPr>
        <p:spPr>
          <a:xfrm>
            <a:off x="347030" y="6360048"/>
            <a:ext cx="2153893" cy="365124"/>
          </a:xfrm>
        </p:spPr>
        <p:txBody>
          <a:bodyPr/>
          <a:lstStyle/>
          <a:p>
            <a:fld id="{DAF685D8-4D19-4C36-90AF-649C0556C7DC}" type="datetime1">
              <a:rPr lang="de-DE" smtClean="0"/>
              <a:t>24.11.2022</a:t>
            </a:fld>
            <a:endParaRPr lang="de-DE" dirty="0"/>
          </a:p>
        </p:txBody>
      </p:sp>
      <p:sp>
        <p:nvSpPr>
          <p:cNvPr id="19" name="Foliennummernplatzhalter 5">
            <a:extLst>
              <a:ext uri="{FF2B5EF4-FFF2-40B4-BE49-F238E27FC236}">
                <a16:creationId xmlns:a16="http://schemas.microsoft.com/office/drawing/2014/main" id="{23ED919D-955F-CC79-16A6-35961EAAC4C9}"/>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3</a:t>
            </a:fld>
            <a:endParaRPr lang="de-DE" dirty="0"/>
          </a:p>
        </p:txBody>
      </p:sp>
    </p:spTree>
    <p:extLst>
      <p:ext uri="{BB962C8B-B14F-4D97-AF65-F5344CB8AC3E}">
        <p14:creationId xmlns:p14="http://schemas.microsoft.com/office/powerpoint/2010/main" val="2146949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3">
            <a:extLst>
              <a:ext uri="{FF2B5EF4-FFF2-40B4-BE49-F238E27FC236}">
                <a16:creationId xmlns:a16="http://schemas.microsoft.com/office/drawing/2014/main" id="{A621DD1F-EE87-B5CD-7EE4-9F7E380680C9}"/>
              </a:ext>
            </a:extLst>
          </p:cNvPr>
          <p:cNvSpPr>
            <a:spLocks noGrp="1"/>
          </p:cNvSpPr>
          <p:nvPr>
            <p:ph type="dt" sz="half" idx="10"/>
          </p:nvPr>
        </p:nvSpPr>
        <p:spPr/>
        <p:txBody>
          <a:bodyPr/>
          <a:lstStyle/>
          <a:p>
            <a:fld id="{DAF685D8-4D19-4C36-90AF-649C0556C7DC}" type="datetime1">
              <a:rPr lang="de-DE" smtClean="0"/>
              <a:t>24.11.2022</a:t>
            </a:fld>
            <a:endParaRPr lang="de-DE" dirty="0"/>
          </a:p>
        </p:txBody>
      </p:sp>
      <p:sp>
        <p:nvSpPr>
          <p:cNvPr id="6" name="Inhaltsplatzhalter 5">
            <a:extLst>
              <a:ext uri="{FF2B5EF4-FFF2-40B4-BE49-F238E27FC236}">
                <a16:creationId xmlns:a16="http://schemas.microsoft.com/office/drawing/2014/main" id="{7D1E7852-4CB5-4AB3-877B-F21AD443C993}"/>
              </a:ext>
            </a:extLst>
          </p:cNvPr>
          <p:cNvSpPr>
            <a:spLocks noGrp="1"/>
          </p:cNvSpPr>
          <p:nvPr>
            <p:ph idx="1"/>
          </p:nvPr>
        </p:nvSpPr>
        <p:spPr>
          <a:xfrm>
            <a:off x="347656" y="1392852"/>
            <a:ext cx="11258189" cy="5551776"/>
          </a:xfrm>
          <a:prstGeom prst="rect">
            <a:avLst/>
          </a:prstGeom>
        </p:spPr>
        <p:txBody>
          <a:bodyPr vert="horz" wrap="square" lIns="91440" tIns="45720" rIns="91440" bIns="45720" rtlCol="0" anchor="t">
            <a:spAutoFit/>
          </a:bodyPr>
          <a:lstStyle/>
          <a:p>
            <a:pPr>
              <a:buClr>
                <a:srgbClr val="216DAF"/>
              </a:buClr>
            </a:pPr>
            <a:r>
              <a:rPr lang="de-DE" sz="2400" b="1" dirty="0">
                <a:solidFill>
                  <a:srgbClr val="216DAF"/>
                </a:solidFill>
              </a:rPr>
              <a:t>Ziel: </a:t>
            </a:r>
          </a:p>
          <a:p>
            <a:pPr lvl="1">
              <a:buClr>
                <a:srgbClr val="216DAF"/>
              </a:buClr>
            </a:pPr>
            <a:r>
              <a:rPr lang="de-DE" sz="2400" dirty="0"/>
              <a:t>Es sollen alle Arbeitsunterbrechungen während eines Arbeitstages dokumentiert werden.</a:t>
            </a:r>
          </a:p>
          <a:p>
            <a:pPr lvl="1">
              <a:buClr>
                <a:srgbClr val="216DAF"/>
              </a:buClr>
            </a:pPr>
            <a:r>
              <a:rPr lang="de-DE" sz="2400" dirty="0"/>
              <a:t>Jede Unterbrechung soll hinsichtlich dieser Merkmale bewertet werden: Ist sie</a:t>
            </a:r>
            <a:endParaRPr lang="de-DE" sz="2400" dirty="0">
              <a:ea typeface="Calibri" panose="020F0502020204030204"/>
              <a:cs typeface="Calibri" panose="020F0502020204030204"/>
            </a:endParaRPr>
          </a:p>
          <a:p>
            <a:pPr lvl="2">
              <a:buClr>
                <a:srgbClr val="216DAF"/>
              </a:buClr>
            </a:pPr>
            <a:r>
              <a:rPr lang="de-DE" sz="2200" dirty="0"/>
              <a:t>störend? </a:t>
            </a:r>
          </a:p>
          <a:p>
            <a:pPr lvl="2">
              <a:buClr>
                <a:srgbClr val="216DAF"/>
              </a:buClr>
            </a:pPr>
            <a:r>
              <a:rPr lang="de-DE" sz="2200" dirty="0"/>
              <a:t>vermeidbar?</a:t>
            </a:r>
          </a:p>
          <a:p>
            <a:pPr lvl="2">
              <a:buClr>
                <a:srgbClr val="216DAF"/>
              </a:buClr>
            </a:pPr>
            <a:r>
              <a:rPr lang="de-DE" sz="2200" dirty="0"/>
              <a:t>nützlich? </a:t>
            </a:r>
            <a:endParaRPr lang="de-DE" sz="2200" dirty="0">
              <a:ea typeface="Calibri"/>
              <a:cs typeface="Calibri"/>
            </a:endParaRPr>
          </a:p>
          <a:p>
            <a:pPr>
              <a:buClr>
                <a:srgbClr val="216DAF"/>
              </a:buClr>
            </a:pPr>
            <a:r>
              <a:rPr lang="de-DE" b="1" dirty="0">
                <a:solidFill>
                  <a:srgbClr val="216DAF"/>
                </a:solidFill>
              </a:rPr>
              <a:t>Dauer:</a:t>
            </a:r>
            <a:r>
              <a:rPr lang="de-DE" dirty="0">
                <a:solidFill>
                  <a:srgbClr val="216DAF"/>
                </a:solidFill>
              </a:rPr>
              <a:t> </a:t>
            </a:r>
            <a:r>
              <a:rPr lang="de-DE" dirty="0"/>
              <a:t>ein Arbeitstag </a:t>
            </a:r>
          </a:p>
          <a:p>
            <a:pPr>
              <a:buClr>
                <a:srgbClr val="216DAF"/>
              </a:buClr>
            </a:pPr>
            <a:r>
              <a:rPr lang="de-DE" b="1" dirty="0">
                <a:solidFill>
                  <a:srgbClr val="216DAF"/>
                </a:solidFill>
              </a:rPr>
              <a:t>Vorgehen: </a:t>
            </a:r>
          </a:p>
          <a:p>
            <a:pPr lvl="1">
              <a:buClr>
                <a:srgbClr val="216DAF"/>
              </a:buClr>
            </a:pPr>
            <a:r>
              <a:rPr lang="de-DE" sz="2400" dirty="0"/>
              <a:t>Sie beobachten sich einen Arbeitstag lang in Hinblick auf Arbeitsunterbrechungen und dokumentieren Ihre Unterbrechungen in Ihrem </a:t>
            </a:r>
            <a:r>
              <a:rPr lang="de-DE" sz="2400" b="1" dirty="0">
                <a:solidFill>
                  <a:srgbClr val="216DAF"/>
                </a:solidFill>
              </a:rPr>
              <a:t>Unterbrechungstagebuch</a:t>
            </a:r>
            <a:r>
              <a:rPr lang="de-DE" sz="2400" dirty="0"/>
              <a:t>.</a:t>
            </a:r>
          </a:p>
          <a:p>
            <a:pPr lvl="1">
              <a:buClr>
                <a:srgbClr val="216DAF"/>
              </a:buClr>
            </a:pPr>
            <a:r>
              <a:rPr lang="de-DE" sz="2400" dirty="0"/>
              <a:t>Im Anschluss treffen wir uns in einzelnen Videokonferenzen zur Nachbesprechung (ca. 30 bis 60 Minuten). </a:t>
            </a:r>
          </a:p>
          <a:p>
            <a:pPr marL="0" indent="0">
              <a:buClr>
                <a:schemeClr val="accent5">
                  <a:lumMod val="50000"/>
                </a:schemeClr>
              </a:buClr>
              <a:buNone/>
            </a:pPr>
            <a:endParaRPr lang="de-DE" sz="2200" dirty="0"/>
          </a:p>
        </p:txBody>
      </p:sp>
      <p:sp>
        <p:nvSpPr>
          <p:cNvPr id="2" name="Titel 1">
            <a:extLst>
              <a:ext uri="{FF2B5EF4-FFF2-40B4-BE49-F238E27FC236}">
                <a16:creationId xmlns:a16="http://schemas.microsoft.com/office/drawing/2014/main" id="{E96AFF95-7519-4565-AF39-5CCD4CC9AF43}"/>
              </a:ext>
            </a:extLst>
          </p:cNvPr>
          <p:cNvSpPr>
            <a:spLocks noGrp="1"/>
          </p:cNvSpPr>
          <p:nvPr>
            <p:ph type="title"/>
          </p:nvPr>
        </p:nvSpPr>
        <p:spPr/>
        <p:txBody>
          <a:bodyPr>
            <a:normAutofit/>
          </a:bodyPr>
          <a:lstStyle/>
          <a:p>
            <a:r>
              <a:rPr lang="de-DE" dirty="0">
                <a:solidFill>
                  <a:srgbClr val="216DAF"/>
                </a:solidFill>
              </a:rPr>
              <a:t>Selbstbeobachtung</a:t>
            </a:r>
          </a:p>
        </p:txBody>
      </p:sp>
      <p:pic>
        <p:nvPicPr>
          <p:cNvPr id="8" name="Grafik 7" descr="Klemmbrett mit einfarbiger Füllung">
            <a:extLst>
              <a:ext uri="{FF2B5EF4-FFF2-40B4-BE49-F238E27FC236}">
                <a16:creationId xmlns:a16="http://schemas.microsoft.com/office/drawing/2014/main" id="{94CF77F3-5D46-F4F0-2CB9-0CE05DE974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93105" y="3170319"/>
            <a:ext cx="1421585" cy="1421585"/>
          </a:xfrm>
          <a:prstGeom prst="rect">
            <a:avLst/>
          </a:prstGeom>
        </p:spPr>
      </p:pic>
      <p:sp>
        <p:nvSpPr>
          <p:cNvPr id="10" name="Foliennummernplatzhalter 5">
            <a:extLst>
              <a:ext uri="{FF2B5EF4-FFF2-40B4-BE49-F238E27FC236}">
                <a16:creationId xmlns:a16="http://schemas.microsoft.com/office/drawing/2014/main" id="{B1692B33-3626-BCB3-EEC4-44A2E90FCBDD}"/>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30</a:t>
            </a:fld>
            <a:endParaRPr lang="de-DE" dirty="0"/>
          </a:p>
        </p:txBody>
      </p:sp>
    </p:spTree>
    <p:extLst>
      <p:ext uri="{BB962C8B-B14F-4D97-AF65-F5344CB8AC3E}">
        <p14:creationId xmlns:p14="http://schemas.microsoft.com/office/powerpoint/2010/main" val="4018635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49FAD316-5487-D218-4F6C-9E74B1EF167D}"/>
              </a:ext>
            </a:extLst>
          </p:cNvPr>
          <p:cNvPicPr>
            <a:picLocks noChangeAspect="1"/>
          </p:cNvPicPr>
          <p:nvPr/>
        </p:nvPicPr>
        <p:blipFill>
          <a:blip r:embed="rId2"/>
          <a:stretch>
            <a:fillRect/>
          </a:stretch>
        </p:blipFill>
        <p:spPr>
          <a:xfrm>
            <a:off x="6096000" y="1497995"/>
            <a:ext cx="3415007" cy="4790495"/>
          </a:xfrm>
          <a:prstGeom prst="rect">
            <a:avLst/>
          </a:prstGeom>
        </p:spPr>
      </p:pic>
      <p:sp>
        <p:nvSpPr>
          <p:cNvPr id="7" name="Titel 1">
            <a:extLst>
              <a:ext uri="{FF2B5EF4-FFF2-40B4-BE49-F238E27FC236}">
                <a16:creationId xmlns:a16="http://schemas.microsoft.com/office/drawing/2014/main" id="{50A48852-E623-4E9C-A716-6CEA352B61B8}"/>
              </a:ext>
            </a:extLst>
          </p:cNvPr>
          <p:cNvSpPr>
            <a:spLocks noGrp="1"/>
          </p:cNvSpPr>
          <p:nvPr>
            <p:ph type="title"/>
          </p:nvPr>
        </p:nvSpPr>
        <p:spPr>
          <a:xfrm>
            <a:off x="349763" y="556810"/>
            <a:ext cx="10515600" cy="709939"/>
          </a:xfrm>
        </p:spPr>
        <p:txBody>
          <a:bodyPr>
            <a:normAutofit/>
          </a:bodyPr>
          <a:lstStyle/>
          <a:p>
            <a:r>
              <a:rPr lang="de-DE" dirty="0">
                <a:solidFill>
                  <a:schemeClr val="accent5">
                    <a:lumMod val="75000"/>
                  </a:schemeClr>
                </a:solidFill>
              </a:rPr>
              <a:t>Wie sieht das Unterbrechungstagebuch aus?</a:t>
            </a:r>
          </a:p>
        </p:txBody>
      </p:sp>
      <p:pic>
        <p:nvPicPr>
          <p:cNvPr id="8" name="Grafik 7">
            <a:extLst>
              <a:ext uri="{FF2B5EF4-FFF2-40B4-BE49-F238E27FC236}">
                <a16:creationId xmlns:a16="http://schemas.microsoft.com/office/drawing/2014/main" id="{9FD22299-A38E-B21B-C0ED-A920A05E200B}"/>
              </a:ext>
            </a:extLst>
          </p:cNvPr>
          <p:cNvPicPr>
            <a:picLocks noChangeAspect="1"/>
          </p:cNvPicPr>
          <p:nvPr/>
        </p:nvPicPr>
        <p:blipFill>
          <a:blip r:embed="rId3"/>
          <a:stretch>
            <a:fillRect/>
          </a:stretch>
        </p:blipFill>
        <p:spPr>
          <a:xfrm>
            <a:off x="3671306" y="1308615"/>
            <a:ext cx="3415007" cy="4779433"/>
          </a:xfrm>
          <a:prstGeom prst="rect">
            <a:avLst/>
          </a:prstGeom>
        </p:spPr>
      </p:pic>
      <p:sp>
        <p:nvSpPr>
          <p:cNvPr id="9" name="Denkblase: wolkenförmig 8">
            <a:extLst>
              <a:ext uri="{FF2B5EF4-FFF2-40B4-BE49-F238E27FC236}">
                <a16:creationId xmlns:a16="http://schemas.microsoft.com/office/drawing/2014/main" id="{2294CE63-5689-4255-8E78-6584E363413E}"/>
              </a:ext>
            </a:extLst>
          </p:cNvPr>
          <p:cNvSpPr/>
          <p:nvPr/>
        </p:nvSpPr>
        <p:spPr>
          <a:xfrm>
            <a:off x="435930" y="1543656"/>
            <a:ext cx="2840669" cy="1523999"/>
          </a:xfrm>
          <a:prstGeom prst="cloudCallout">
            <a:avLst>
              <a:gd name="adj1" fmla="val 69335"/>
              <a:gd name="adj2" fmla="val 30992"/>
            </a:avLst>
          </a:prstGeom>
          <a:solidFill>
            <a:srgbClr val="216D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dirty="0"/>
          </a:p>
          <a:p>
            <a:pPr algn="ctr"/>
            <a:r>
              <a:rPr lang="de-DE" sz="1600" dirty="0"/>
              <a:t>Wann führen Sie die Selbstbeobachtung durch?</a:t>
            </a:r>
          </a:p>
        </p:txBody>
      </p:sp>
      <p:sp>
        <p:nvSpPr>
          <p:cNvPr id="10" name="Datumsplatzhalter 3">
            <a:extLst>
              <a:ext uri="{FF2B5EF4-FFF2-40B4-BE49-F238E27FC236}">
                <a16:creationId xmlns:a16="http://schemas.microsoft.com/office/drawing/2014/main" id="{9703444F-0CA9-2195-CD7C-5820CD277CED}"/>
              </a:ext>
            </a:extLst>
          </p:cNvPr>
          <p:cNvSpPr>
            <a:spLocks noGrp="1"/>
          </p:cNvSpPr>
          <p:nvPr>
            <p:ph type="dt" sz="half" idx="10"/>
          </p:nvPr>
        </p:nvSpPr>
        <p:spPr>
          <a:xfrm>
            <a:off x="347030" y="6360048"/>
            <a:ext cx="2153893" cy="365124"/>
          </a:xfrm>
        </p:spPr>
        <p:txBody>
          <a:bodyPr/>
          <a:lstStyle/>
          <a:p>
            <a:fld id="{DAF685D8-4D19-4C36-90AF-649C0556C7DC}" type="datetime1">
              <a:rPr lang="de-DE" smtClean="0"/>
              <a:t>24.11.2022</a:t>
            </a:fld>
            <a:endParaRPr lang="de-DE" dirty="0"/>
          </a:p>
        </p:txBody>
      </p:sp>
      <p:sp>
        <p:nvSpPr>
          <p:cNvPr id="11" name="Foliennummernplatzhalter 5">
            <a:extLst>
              <a:ext uri="{FF2B5EF4-FFF2-40B4-BE49-F238E27FC236}">
                <a16:creationId xmlns:a16="http://schemas.microsoft.com/office/drawing/2014/main" id="{13D104A6-18B8-98D2-2501-E3766E971E73}"/>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31</a:t>
            </a:fld>
            <a:endParaRPr lang="de-DE" dirty="0"/>
          </a:p>
        </p:txBody>
      </p:sp>
    </p:spTree>
    <p:extLst>
      <p:ext uri="{BB962C8B-B14F-4D97-AF65-F5344CB8AC3E}">
        <p14:creationId xmlns:p14="http://schemas.microsoft.com/office/powerpoint/2010/main" val="3832544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4CE6A5-7563-49E7-9ED9-60C2BE37A78F}"/>
              </a:ext>
            </a:extLst>
          </p:cNvPr>
          <p:cNvSpPr>
            <a:spLocks noGrp="1"/>
          </p:cNvSpPr>
          <p:nvPr>
            <p:ph type="title"/>
          </p:nvPr>
        </p:nvSpPr>
        <p:spPr>
          <a:xfrm>
            <a:off x="349763" y="556810"/>
            <a:ext cx="10515600" cy="709939"/>
          </a:xfrm>
        </p:spPr>
        <p:txBody>
          <a:bodyPr>
            <a:normAutofit/>
          </a:bodyPr>
          <a:lstStyle/>
          <a:p>
            <a:r>
              <a:rPr lang="de-DE" dirty="0">
                <a:solidFill>
                  <a:schemeClr val="accent5">
                    <a:lumMod val="75000"/>
                  </a:schemeClr>
                </a:solidFill>
              </a:rPr>
              <a:t>Wie wird das Unterbrechungstagebuch ausgefüllt?</a:t>
            </a:r>
          </a:p>
        </p:txBody>
      </p:sp>
      <p:sp>
        <p:nvSpPr>
          <p:cNvPr id="3" name="Inhaltsplatzhalter 2">
            <a:extLst>
              <a:ext uri="{FF2B5EF4-FFF2-40B4-BE49-F238E27FC236}">
                <a16:creationId xmlns:a16="http://schemas.microsoft.com/office/drawing/2014/main" id="{CBCE0F19-43FC-4270-8690-E6EF92500466}"/>
              </a:ext>
            </a:extLst>
          </p:cNvPr>
          <p:cNvSpPr>
            <a:spLocks noGrp="1"/>
          </p:cNvSpPr>
          <p:nvPr>
            <p:ph idx="4294967295"/>
          </p:nvPr>
        </p:nvSpPr>
        <p:spPr>
          <a:xfrm>
            <a:off x="349250" y="1913020"/>
            <a:ext cx="10274634" cy="2201839"/>
          </a:xfrm>
          <a:ln w="19050">
            <a:noFill/>
          </a:ln>
        </p:spPr>
        <p:txBody>
          <a:bodyPr>
            <a:normAutofit lnSpcReduction="10000"/>
          </a:bodyPr>
          <a:lstStyle/>
          <a:p>
            <a:pPr marL="0" indent="0">
              <a:lnSpc>
                <a:spcPct val="110000"/>
              </a:lnSpc>
              <a:buNone/>
            </a:pPr>
            <a:r>
              <a:rPr lang="de-DE" sz="2600" b="1" dirty="0">
                <a:solidFill>
                  <a:srgbClr val="216DAF"/>
                </a:solidFill>
                <a:sym typeface="Wingdings" panose="05000000000000000000" pitchFamily="2" charset="2"/>
              </a:rPr>
              <a:t>Beispiel</a:t>
            </a:r>
            <a:endParaRPr lang="de-DE" sz="2600" dirty="0"/>
          </a:p>
          <a:p>
            <a:pPr marL="0" indent="0">
              <a:lnSpc>
                <a:spcPct val="110000"/>
              </a:lnSpc>
              <a:buNone/>
            </a:pPr>
            <a:r>
              <a:rPr lang="de-DE" sz="2400" dirty="0"/>
              <a:t>Eine Pflegekraft wäscht gerade eine Patientin als sie durch einen Notfall unterbrochen wird. Die Pflegekraft muss dringend Hilfe leisten, doch vorher muss sie zuerst der gerade gewaschenen Patientin ein Handtuch umlegen, damit diese nicht friert.</a:t>
            </a:r>
          </a:p>
          <a:p>
            <a:pPr marL="0" indent="0">
              <a:buNone/>
            </a:pPr>
            <a:endParaRPr lang="de-DE" sz="2600" dirty="0"/>
          </a:p>
          <a:p>
            <a:pPr marL="0" indent="0">
              <a:buNone/>
            </a:pPr>
            <a:endParaRPr lang="de-DE" sz="2600" dirty="0">
              <a:highlight>
                <a:srgbClr val="FFFF00"/>
              </a:highlight>
            </a:endParaRPr>
          </a:p>
          <a:p>
            <a:pPr marL="0" indent="0">
              <a:buNone/>
            </a:pPr>
            <a:endParaRPr lang="de-DE" sz="2600" dirty="0">
              <a:highlight>
                <a:srgbClr val="FFFF00"/>
              </a:highlight>
            </a:endParaRPr>
          </a:p>
          <a:p>
            <a:pPr marL="0" indent="0">
              <a:buNone/>
            </a:pPr>
            <a:endParaRPr lang="de-DE" sz="2600" dirty="0">
              <a:highlight>
                <a:srgbClr val="FFFF00"/>
              </a:highlight>
            </a:endParaRPr>
          </a:p>
        </p:txBody>
      </p:sp>
      <p:pic>
        <p:nvPicPr>
          <p:cNvPr id="10" name="Grafik 9" descr="Stationär mit einfarbiger Füllung">
            <a:extLst>
              <a:ext uri="{FF2B5EF4-FFF2-40B4-BE49-F238E27FC236}">
                <a16:creationId xmlns:a16="http://schemas.microsoft.com/office/drawing/2014/main" id="{9951827C-0BC7-F367-E644-1966E1B2DB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2646" y="4294452"/>
            <a:ext cx="1762043" cy="1762043"/>
          </a:xfrm>
          <a:prstGeom prst="rect">
            <a:avLst/>
          </a:prstGeom>
        </p:spPr>
      </p:pic>
      <p:sp>
        <p:nvSpPr>
          <p:cNvPr id="14" name="Rechteck 13">
            <a:extLst>
              <a:ext uri="{FF2B5EF4-FFF2-40B4-BE49-F238E27FC236}">
                <a16:creationId xmlns:a16="http://schemas.microsoft.com/office/drawing/2014/main" id="{710C84DD-EC6A-7D3B-9320-542CB78AAD1B}"/>
              </a:ext>
            </a:extLst>
          </p:cNvPr>
          <p:cNvSpPr/>
          <p:nvPr/>
        </p:nvSpPr>
        <p:spPr>
          <a:xfrm>
            <a:off x="349250" y="2422426"/>
            <a:ext cx="10274634" cy="1535960"/>
          </a:xfrm>
          <a:prstGeom prst="rect">
            <a:avLst/>
          </a:prstGeom>
          <a:noFill/>
          <a:ln w="19050">
            <a:solidFill>
              <a:srgbClr val="216D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Datumsplatzhalter 3">
            <a:extLst>
              <a:ext uri="{FF2B5EF4-FFF2-40B4-BE49-F238E27FC236}">
                <a16:creationId xmlns:a16="http://schemas.microsoft.com/office/drawing/2014/main" id="{EFCBF4BE-2E98-83EB-74E6-A138E62FE798}"/>
              </a:ext>
            </a:extLst>
          </p:cNvPr>
          <p:cNvSpPr>
            <a:spLocks noGrp="1"/>
          </p:cNvSpPr>
          <p:nvPr>
            <p:ph type="dt" sz="half" idx="10"/>
          </p:nvPr>
        </p:nvSpPr>
        <p:spPr>
          <a:xfrm>
            <a:off x="347030" y="6360048"/>
            <a:ext cx="2153893" cy="365124"/>
          </a:xfrm>
        </p:spPr>
        <p:txBody>
          <a:bodyPr/>
          <a:lstStyle/>
          <a:p>
            <a:fld id="{DAF685D8-4D19-4C36-90AF-649C0556C7DC}" type="datetime1">
              <a:rPr lang="de-DE" smtClean="0"/>
              <a:t>24.11.2022</a:t>
            </a:fld>
            <a:endParaRPr lang="de-DE" dirty="0"/>
          </a:p>
        </p:txBody>
      </p:sp>
      <p:sp>
        <p:nvSpPr>
          <p:cNvPr id="9" name="Foliennummernplatzhalter 5">
            <a:extLst>
              <a:ext uri="{FF2B5EF4-FFF2-40B4-BE49-F238E27FC236}">
                <a16:creationId xmlns:a16="http://schemas.microsoft.com/office/drawing/2014/main" id="{20DA8415-CDE7-A60F-9ED2-E89EAA92343C}"/>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32</a:t>
            </a:fld>
            <a:endParaRPr lang="de-DE" dirty="0"/>
          </a:p>
        </p:txBody>
      </p:sp>
    </p:spTree>
    <p:extLst>
      <p:ext uri="{BB962C8B-B14F-4D97-AF65-F5344CB8AC3E}">
        <p14:creationId xmlns:p14="http://schemas.microsoft.com/office/powerpoint/2010/main" val="4036855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4CE6A5-7563-49E7-9ED9-60C2BE37A78F}"/>
              </a:ext>
            </a:extLst>
          </p:cNvPr>
          <p:cNvSpPr>
            <a:spLocks noGrp="1"/>
          </p:cNvSpPr>
          <p:nvPr>
            <p:ph type="title"/>
          </p:nvPr>
        </p:nvSpPr>
        <p:spPr>
          <a:xfrm>
            <a:off x="349763" y="556810"/>
            <a:ext cx="10515600" cy="709939"/>
          </a:xfrm>
        </p:spPr>
        <p:txBody>
          <a:bodyPr>
            <a:normAutofit/>
          </a:bodyPr>
          <a:lstStyle/>
          <a:p>
            <a:r>
              <a:rPr lang="de-DE" dirty="0">
                <a:solidFill>
                  <a:schemeClr val="accent5">
                    <a:lumMod val="75000"/>
                  </a:schemeClr>
                </a:solidFill>
              </a:rPr>
              <a:t>Beispiel</a:t>
            </a:r>
          </a:p>
        </p:txBody>
      </p:sp>
      <p:sp>
        <p:nvSpPr>
          <p:cNvPr id="8" name="Datumsplatzhalter 3">
            <a:extLst>
              <a:ext uri="{FF2B5EF4-FFF2-40B4-BE49-F238E27FC236}">
                <a16:creationId xmlns:a16="http://schemas.microsoft.com/office/drawing/2014/main" id="{355C545C-7A36-B3DA-1E94-E9C5B6D2764E}"/>
              </a:ext>
            </a:extLst>
          </p:cNvPr>
          <p:cNvSpPr>
            <a:spLocks noGrp="1"/>
          </p:cNvSpPr>
          <p:nvPr>
            <p:ph type="dt" sz="half" idx="10"/>
          </p:nvPr>
        </p:nvSpPr>
        <p:spPr>
          <a:xfrm>
            <a:off x="347030" y="6360048"/>
            <a:ext cx="2153893" cy="365124"/>
          </a:xfrm>
        </p:spPr>
        <p:txBody>
          <a:bodyPr/>
          <a:lstStyle/>
          <a:p>
            <a:fld id="{DAF685D8-4D19-4C36-90AF-649C0556C7DC}" type="datetime1">
              <a:rPr lang="de-DE" smtClean="0"/>
              <a:t>24.11.2022</a:t>
            </a:fld>
            <a:endParaRPr lang="de-DE" dirty="0"/>
          </a:p>
        </p:txBody>
      </p:sp>
      <p:sp>
        <p:nvSpPr>
          <p:cNvPr id="9" name="Foliennummernplatzhalter 5">
            <a:extLst>
              <a:ext uri="{FF2B5EF4-FFF2-40B4-BE49-F238E27FC236}">
                <a16:creationId xmlns:a16="http://schemas.microsoft.com/office/drawing/2014/main" id="{CA094866-4512-DEDF-74C9-DCA697AFE431}"/>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33</a:t>
            </a:fld>
            <a:endParaRPr lang="de-DE" dirty="0"/>
          </a:p>
        </p:txBody>
      </p:sp>
      <p:pic>
        <p:nvPicPr>
          <p:cNvPr id="4" name="Grafik 3">
            <a:extLst>
              <a:ext uri="{FF2B5EF4-FFF2-40B4-BE49-F238E27FC236}">
                <a16:creationId xmlns:a16="http://schemas.microsoft.com/office/drawing/2014/main" id="{C5B1C088-A25E-AA9A-0742-CA9AC9D0D834}"/>
              </a:ext>
            </a:extLst>
          </p:cNvPr>
          <p:cNvPicPr>
            <a:picLocks noChangeAspect="1"/>
          </p:cNvPicPr>
          <p:nvPr/>
        </p:nvPicPr>
        <p:blipFill>
          <a:blip r:embed="rId3"/>
          <a:stretch>
            <a:fillRect/>
          </a:stretch>
        </p:blipFill>
        <p:spPr>
          <a:xfrm>
            <a:off x="2412323" y="685800"/>
            <a:ext cx="8814537" cy="4998720"/>
          </a:xfrm>
          <a:prstGeom prst="rect">
            <a:avLst/>
          </a:prstGeom>
        </p:spPr>
      </p:pic>
    </p:spTree>
    <p:extLst>
      <p:ext uri="{BB962C8B-B14F-4D97-AF65-F5344CB8AC3E}">
        <p14:creationId xmlns:p14="http://schemas.microsoft.com/office/powerpoint/2010/main" val="1679062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4CE6A5-7563-49E7-9ED9-60C2BE37A78F}"/>
              </a:ext>
            </a:extLst>
          </p:cNvPr>
          <p:cNvSpPr>
            <a:spLocks noGrp="1"/>
          </p:cNvSpPr>
          <p:nvPr>
            <p:ph type="title"/>
          </p:nvPr>
        </p:nvSpPr>
        <p:spPr>
          <a:xfrm>
            <a:off x="349763" y="556810"/>
            <a:ext cx="10515600" cy="709939"/>
          </a:xfrm>
        </p:spPr>
        <p:txBody>
          <a:bodyPr>
            <a:normAutofit/>
          </a:bodyPr>
          <a:lstStyle/>
          <a:p>
            <a:r>
              <a:rPr lang="de-DE" dirty="0">
                <a:solidFill>
                  <a:schemeClr val="accent5">
                    <a:lumMod val="75000"/>
                  </a:schemeClr>
                </a:solidFill>
              </a:rPr>
              <a:t>Beispiel</a:t>
            </a:r>
          </a:p>
        </p:txBody>
      </p:sp>
      <p:sp>
        <p:nvSpPr>
          <p:cNvPr id="6" name="Datumsplatzhalter 3">
            <a:extLst>
              <a:ext uri="{FF2B5EF4-FFF2-40B4-BE49-F238E27FC236}">
                <a16:creationId xmlns:a16="http://schemas.microsoft.com/office/drawing/2014/main" id="{0A1C04B3-72CF-3836-816B-355E2EA8D7F9}"/>
              </a:ext>
            </a:extLst>
          </p:cNvPr>
          <p:cNvSpPr>
            <a:spLocks noGrp="1"/>
          </p:cNvSpPr>
          <p:nvPr>
            <p:ph type="dt" sz="half" idx="10"/>
          </p:nvPr>
        </p:nvSpPr>
        <p:spPr>
          <a:xfrm>
            <a:off x="347030" y="6360048"/>
            <a:ext cx="2153893" cy="365124"/>
          </a:xfrm>
        </p:spPr>
        <p:txBody>
          <a:bodyPr/>
          <a:lstStyle/>
          <a:p>
            <a:fld id="{DAF685D8-4D19-4C36-90AF-649C0556C7DC}" type="datetime1">
              <a:rPr lang="de-DE" smtClean="0"/>
              <a:t>24.11.2022</a:t>
            </a:fld>
            <a:endParaRPr lang="de-DE" dirty="0"/>
          </a:p>
        </p:txBody>
      </p:sp>
      <p:sp>
        <p:nvSpPr>
          <p:cNvPr id="7" name="Foliennummernplatzhalter 5">
            <a:extLst>
              <a:ext uri="{FF2B5EF4-FFF2-40B4-BE49-F238E27FC236}">
                <a16:creationId xmlns:a16="http://schemas.microsoft.com/office/drawing/2014/main" id="{52E0D534-6836-FE9A-4ECB-6787F9E769B6}"/>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34</a:t>
            </a:fld>
            <a:endParaRPr lang="de-DE" dirty="0"/>
          </a:p>
        </p:txBody>
      </p:sp>
      <p:pic>
        <p:nvPicPr>
          <p:cNvPr id="4" name="Grafik 3">
            <a:extLst>
              <a:ext uri="{FF2B5EF4-FFF2-40B4-BE49-F238E27FC236}">
                <a16:creationId xmlns:a16="http://schemas.microsoft.com/office/drawing/2014/main" id="{A042CBED-1A3B-39D6-F575-DE4265A44B27}"/>
              </a:ext>
            </a:extLst>
          </p:cNvPr>
          <p:cNvPicPr>
            <a:picLocks noChangeAspect="1"/>
          </p:cNvPicPr>
          <p:nvPr/>
        </p:nvPicPr>
        <p:blipFill>
          <a:blip r:embed="rId3"/>
          <a:stretch>
            <a:fillRect/>
          </a:stretch>
        </p:blipFill>
        <p:spPr>
          <a:xfrm>
            <a:off x="2386524" y="687790"/>
            <a:ext cx="8813800" cy="5613400"/>
          </a:xfrm>
          <a:prstGeom prst="rect">
            <a:avLst/>
          </a:prstGeom>
        </p:spPr>
      </p:pic>
    </p:spTree>
    <p:extLst>
      <p:ext uri="{BB962C8B-B14F-4D97-AF65-F5344CB8AC3E}">
        <p14:creationId xmlns:p14="http://schemas.microsoft.com/office/powerpoint/2010/main" val="1620605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7D1E7852-4CB5-4AB3-877B-F21AD443C993}"/>
              </a:ext>
            </a:extLst>
          </p:cNvPr>
          <p:cNvSpPr>
            <a:spLocks noGrp="1"/>
          </p:cNvSpPr>
          <p:nvPr>
            <p:ph idx="1"/>
          </p:nvPr>
        </p:nvSpPr>
        <p:spPr>
          <a:xfrm>
            <a:off x="347656" y="1392852"/>
            <a:ext cx="10120647" cy="3045962"/>
          </a:xfrm>
          <a:prstGeom prst="rect">
            <a:avLst/>
          </a:prstGeom>
        </p:spPr>
        <p:txBody>
          <a:bodyPr wrap="square">
            <a:spAutoFit/>
          </a:bodyPr>
          <a:lstStyle/>
          <a:p>
            <a:pPr marL="0" indent="0">
              <a:buClr>
                <a:srgbClr val="216DAF"/>
              </a:buClr>
              <a:buNone/>
            </a:pPr>
            <a:r>
              <a:rPr lang="de-DE" dirty="0"/>
              <a:t>Erinnern Sie sich an eine Unterbrechung der letzten Tage.</a:t>
            </a:r>
          </a:p>
          <a:p>
            <a:pPr marL="0" indent="0">
              <a:buNone/>
            </a:pPr>
            <a:endParaRPr lang="de-DE" b="1" dirty="0">
              <a:solidFill>
                <a:srgbClr val="216DAF"/>
              </a:solidFill>
              <a:sym typeface="Wingdings" panose="05000000000000000000" pitchFamily="2" charset="2"/>
            </a:endParaRPr>
          </a:p>
          <a:p>
            <a:pPr marL="0" indent="0">
              <a:buNone/>
            </a:pPr>
            <a:r>
              <a:rPr lang="de-DE" sz="2600" b="1" dirty="0">
                <a:solidFill>
                  <a:srgbClr val="216DAF"/>
                </a:solidFill>
                <a:sym typeface="Wingdings" panose="05000000000000000000" pitchFamily="2" charset="2"/>
              </a:rPr>
              <a:t>Jetzt sind Sie gefragt!</a:t>
            </a:r>
            <a:endParaRPr lang="de-DE" sz="2600" dirty="0"/>
          </a:p>
          <a:p>
            <a:pPr marL="0" indent="0">
              <a:buClr>
                <a:schemeClr val="accent5">
                  <a:lumMod val="50000"/>
                </a:schemeClr>
              </a:buClr>
              <a:buNone/>
            </a:pPr>
            <a:r>
              <a:rPr lang="de-DE" dirty="0"/>
              <a:t>Bitte füllen Sie das </a:t>
            </a:r>
            <a:r>
              <a:rPr lang="de-DE" b="1" i="1" dirty="0">
                <a:solidFill>
                  <a:srgbClr val="216DAF"/>
                </a:solidFill>
              </a:rPr>
              <a:t>Unterbrechungstagebuch</a:t>
            </a:r>
            <a:r>
              <a:rPr lang="de-DE" b="1" i="1" dirty="0"/>
              <a:t> </a:t>
            </a:r>
            <a:r>
              <a:rPr lang="de-DE" dirty="0"/>
              <a:t>anhand einer Unterbrechung aus, die Sie in den vergangenen Tagen erlebt haben.</a:t>
            </a:r>
            <a:endParaRPr lang="de-DE" b="1" dirty="0"/>
          </a:p>
          <a:p>
            <a:pPr marL="0" indent="0">
              <a:lnSpc>
                <a:spcPct val="100000"/>
              </a:lnSpc>
              <a:spcBef>
                <a:spcPts val="600"/>
              </a:spcBef>
              <a:buClr>
                <a:schemeClr val="accent5">
                  <a:lumMod val="50000"/>
                </a:schemeClr>
              </a:buClr>
              <a:buNone/>
            </a:pPr>
            <a:r>
              <a:rPr lang="de-DE" i="1" dirty="0"/>
              <a:t>Zeit:</a:t>
            </a:r>
            <a:r>
              <a:rPr lang="de-DE" dirty="0"/>
              <a:t> 15 Minuten</a:t>
            </a:r>
          </a:p>
          <a:p>
            <a:pPr marL="0" indent="0">
              <a:buClr>
                <a:schemeClr val="accent5">
                  <a:lumMod val="50000"/>
                </a:schemeClr>
              </a:buClr>
              <a:buNone/>
            </a:pPr>
            <a:endParaRPr lang="de-DE" sz="2200" dirty="0"/>
          </a:p>
        </p:txBody>
      </p:sp>
      <p:sp>
        <p:nvSpPr>
          <p:cNvPr id="2" name="Titel 1">
            <a:extLst>
              <a:ext uri="{FF2B5EF4-FFF2-40B4-BE49-F238E27FC236}">
                <a16:creationId xmlns:a16="http://schemas.microsoft.com/office/drawing/2014/main" id="{E96AFF95-7519-4565-AF39-5CCD4CC9AF43}"/>
              </a:ext>
            </a:extLst>
          </p:cNvPr>
          <p:cNvSpPr>
            <a:spLocks noGrp="1"/>
          </p:cNvSpPr>
          <p:nvPr>
            <p:ph type="title"/>
          </p:nvPr>
        </p:nvSpPr>
        <p:spPr>
          <a:xfrm>
            <a:off x="336755" y="239535"/>
            <a:ext cx="10515600" cy="1325563"/>
          </a:xfrm>
        </p:spPr>
        <p:txBody>
          <a:bodyPr>
            <a:noAutofit/>
          </a:bodyPr>
          <a:lstStyle/>
          <a:p>
            <a:r>
              <a:rPr lang="de-DE" dirty="0">
                <a:solidFill>
                  <a:schemeClr val="accent5">
                    <a:lumMod val="75000"/>
                  </a:schemeClr>
                </a:solidFill>
              </a:rPr>
              <a:t>Probedurchlauf</a:t>
            </a:r>
          </a:p>
        </p:txBody>
      </p:sp>
      <p:sp>
        <p:nvSpPr>
          <p:cNvPr id="7" name="Rechteck 6">
            <a:extLst>
              <a:ext uri="{FF2B5EF4-FFF2-40B4-BE49-F238E27FC236}">
                <a16:creationId xmlns:a16="http://schemas.microsoft.com/office/drawing/2014/main" id="{A3217687-C7DC-461F-BC30-30ECA4E0B679}"/>
              </a:ext>
            </a:extLst>
          </p:cNvPr>
          <p:cNvSpPr/>
          <p:nvPr/>
        </p:nvSpPr>
        <p:spPr>
          <a:xfrm>
            <a:off x="371094" y="2742479"/>
            <a:ext cx="10000127" cy="1244158"/>
          </a:xfrm>
          <a:prstGeom prst="rect">
            <a:avLst/>
          </a:prstGeom>
          <a:noFill/>
          <a:ln w="19050">
            <a:solidFill>
              <a:srgbClr val="216D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Klemmbrett mit einfarbiger Füllung">
            <a:extLst>
              <a:ext uri="{FF2B5EF4-FFF2-40B4-BE49-F238E27FC236}">
                <a16:creationId xmlns:a16="http://schemas.microsoft.com/office/drawing/2014/main" id="{FE617F1D-ADE5-4341-D87D-CEAB9E23EF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08884" y="4531705"/>
            <a:ext cx="1421585" cy="1421585"/>
          </a:xfrm>
          <a:prstGeom prst="rect">
            <a:avLst/>
          </a:prstGeom>
        </p:spPr>
      </p:pic>
      <p:sp>
        <p:nvSpPr>
          <p:cNvPr id="8" name="Datumsplatzhalter 3">
            <a:extLst>
              <a:ext uri="{FF2B5EF4-FFF2-40B4-BE49-F238E27FC236}">
                <a16:creationId xmlns:a16="http://schemas.microsoft.com/office/drawing/2014/main" id="{05E12573-3CDF-4378-8536-25A5C4DDA618}"/>
              </a:ext>
            </a:extLst>
          </p:cNvPr>
          <p:cNvSpPr>
            <a:spLocks noGrp="1"/>
          </p:cNvSpPr>
          <p:nvPr>
            <p:ph type="dt" sz="half" idx="10"/>
          </p:nvPr>
        </p:nvSpPr>
        <p:spPr>
          <a:xfrm>
            <a:off x="347030" y="6360048"/>
            <a:ext cx="2153893" cy="365124"/>
          </a:xfrm>
        </p:spPr>
        <p:txBody>
          <a:bodyPr/>
          <a:lstStyle/>
          <a:p>
            <a:fld id="{DAF685D8-4D19-4C36-90AF-649C0556C7DC}" type="datetime1">
              <a:rPr lang="de-DE" smtClean="0"/>
              <a:t>24.11.2022</a:t>
            </a:fld>
            <a:endParaRPr lang="de-DE" dirty="0"/>
          </a:p>
        </p:txBody>
      </p:sp>
      <p:sp>
        <p:nvSpPr>
          <p:cNvPr id="9" name="Foliennummernplatzhalter 5">
            <a:extLst>
              <a:ext uri="{FF2B5EF4-FFF2-40B4-BE49-F238E27FC236}">
                <a16:creationId xmlns:a16="http://schemas.microsoft.com/office/drawing/2014/main" id="{1A33AC08-A415-0954-4966-842CAE093606}"/>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35</a:t>
            </a:fld>
            <a:endParaRPr lang="de-DE" dirty="0"/>
          </a:p>
        </p:txBody>
      </p:sp>
      <p:sp>
        <p:nvSpPr>
          <p:cNvPr id="11" name="Textfeld 10">
            <a:extLst>
              <a:ext uri="{FF2B5EF4-FFF2-40B4-BE49-F238E27FC236}">
                <a16:creationId xmlns:a16="http://schemas.microsoft.com/office/drawing/2014/main" id="{98C9006B-C851-A194-D12C-F5463940BB23}"/>
              </a:ext>
            </a:extLst>
          </p:cNvPr>
          <p:cNvSpPr txBox="1"/>
          <p:nvPr/>
        </p:nvSpPr>
        <p:spPr>
          <a:xfrm>
            <a:off x="7809471" y="556812"/>
            <a:ext cx="3764172" cy="1815882"/>
          </a:xfrm>
          <a:prstGeom prst="rect">
            <a:avLst/>
          </a:prstGeom>
          <a:solidFill>
            <a:srgbClr val="FFFF00"/>
          </a:solidFill>
          <a:ln w="25400">
            <a:noFill/>
          </a:ln>
        </p:spPr>
        <p:txBody>
          <a:bodyPr wrap="square" rtlCol="0">
            <a:spAutoFit/>
          </a:bodyPr>
          <a:lstStyle/>
          <a:p>
            <a:r>
              <a:rPr lang="de-DE" sz="1600" kern="0" dirty="0"/>
              <a:t>Für diese praktische Übung können Sie den </a:t>
            </a:r>
            <a:r>
              <a:rPr lang="de-DE" sz="1600" kern="0" dirty="0" err="1"/>
              <a:t>Teilnehmer:innen</a:t>
            </a:r>
            <a:r>
              <a:rPr lang="de-DE" sz="1600" kern="0" dirty="0"/>
              <a:t> das Unterbrechungstagebuch </a:t>
            </a:r>
            <a:r>
              <a:rPr lang="de-DE" sz="1600" i="1" kern="0" dirty="0"/>
              <a:t>bei Online-Durchführung</a:t>
            </a:r>
            <a:r>
              <a:rPr lang="de-DE" sz="1600" kern="0" dirty="0"/>
              <a:t> per E-Mail zusenden oder in den Chat der Video-Konferenz stellen oder bei </a:t>
            </a:r>
            <a:r>
              <a:rPr lang="de-DE" sz="1600" i="1" kern="0" dirty="0"/>
              <a:t>Durchführung in Präsenz </a:t>
            </a:r>
            <a:r>
              <a:rPr lang="de-DE" sz="1600" kern="0" dirty="0"/>
              <a:t>ausgedruckt vorlegen.</a:t>
            </a:r>
          </a:p>
        </p:txBody>
      </p:sp>
    </p:spTree>
    <p:extLst>
      <p:ext uri="{BB962C8B-B14F-4D97-AF65-F5344CB8AC3E}">
        <p14:creationId xmlns:p14="http://schemas.microsoft.com/office/powerpoint/2010/main" val="3585645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DDE150B-A243-4231-BC8B-64A8FF022A98}"/>
              </a:ext>
            </a:extLst>
          </p:cNvPr>
          <p:cNvSpPr>
            <a:spLocks noGrp="1"/>
          </p:cNvSpPr>
          <p:nvPr>
            <p:ph type="title"/>
          </p:nvPr>
        </p:nvSpPr>
        <p:spPr/>
        <p:txBody>
          <a:bodyPr/>
          <a:lstStyle/>
          <a:p>
            <a:r>
              <a:rPr lang="de-DE" b="1" dirty="0">
                <a:solidFill>
                  <a:srgbClr val="216DAF"/>
                </a:solidFill>
              </a:rPr>
              <a:t>Unterbrechungstagebuch:        Kurzvorstellung Ihres Beispiels</a:t>
            </a:r>
          </a:p>
        </p:txBody>
      </p:sp>
      <p:pic>
        <p:nvPicPr>
          <p:cNvPr id="8" name="Grafik 7" descr="Klemmbrett mit einfarbiger Füllung">
            <a:extLst>
              <a:ext uri="{FF2B5EF4-FFF2-40B4-BE49-F238E27FC236}">
                <a16:creationId xmlns:a16="http://schemas.microsoft.com/office/drawing/2014/main" id="{09A27D11-039F-9F40-BD28-4DEBC5358A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066" y="2718207"/>
            <a:ext cx="1421585" cy="1421585"/>
          </a:xfrm>
          <a:prstGeom prst="rect">
            <a:avLst/>
          </a:prstGeom>
        </p:spPr>
      </p:pic>
      <p:sp>
        <p:nvSpPr>
          <p:cNvPr id="9" name="Datumsplatzhalter 3">
            <a:extLst>
              <a:ext uri="{FF2B5EF4-FFF2-40B4-BE49-F238E27FC236}">
                <a16:creationId xmlns:a16="http://schemas.microsoft.com/office/drawing/2014/main" id="{5A66317F-1AB3-6456-5D09-D46E35A24DD5}"/>
              </a:ext>
            </a:extLst>
          </p:cNvPr>
          <p:cNvSpPr>
            <a:spLocks noGrp="1"/>
          </p:cNvSpPr>
          <p:nvPr>
            <p:ph type="dt" sz="half" idx="10"/>
          </p:nvPr>
        </p:nvSpPr>
        <p:spPr>
          <a:xfrm>
            <a:off x="347030" y="6360048"/>
            <a:ext cx="2153893" cy="365124"/>
          </a:xfrm>
        </p:spPr>
        <p:txBody>
          <a:bodyPr/>
          <a:lstStyle/>
          <a:p>
            <a:fld id="{DAF685D8-4D19-4C36-90AF-649C0556C7DC}" type="datetime1">
              <a:rPr lang="de-DE" smtClean="0"/>
              <a:t>24.11.2022</a:t>
            </a:fld>
            <a:endParaRPr lang="de-DE" dirty="0"/>
          </a:p>
        </p:txBody>
      </p:sp>
      <p:sp>
        <p:nvSpPr>
          <p:cNvPr id="10" name="Foliennummernplatzhalter 5">
            <a:extLst>
              <a:ext uri="{FF2B5EF4-FFF2-40B4-BE49-F238E27FC236}">
                <a16:creationId xmlns:a16="http://schemas.microsoft.com/office/drawing/2014/main" id="{D1663D32-96D7-2E25-CE92-F816668890CC}"/>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36</a:t>
            </a:fld>
            <a:endParaRPr lang="de-DE" dirty="0"/>
          </a:p>
        </p:txBody>
      </p:sp>
    </p:spTree>
    <p:extLst>
      <p:ext uri="{BB962C8B-B14F-4D97-AF65-F5344CB8AC3E}">
        <p14:creationId xmlns:p14="http://schemas.microsoft.com/office/powerpoint/2010/main" val="218193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2BCFEF7-4E06-4AC1-BC09-4B5188F4A1EE}"/>
              </a:ext>
            </a:extLst>
          </p:cNvPr>
          <p:cNvSpPr>
            <a:spLocks noGrp="1"/>
          </p:cNvSpPr>
          <p:nvPr>
            <p:ph idx="1"/>
          </p:nvPr>
        </p:nvSpPr>
        <p:spPr/>
        <p:txBody>
          <a:bodyPr/>
          <a:lstStyle/>
          <a:p>
            <a:pPr>
              <a:buClr>
                <a:srgbClr val="216DAF"/>
              </a:buClr>
            </a:pPr>
            <a:r>
              <a:rPr lang="de-DE" dirty="0"/>
              <a:t>Sie erhalten das Unterbrechungstagebuch in </a:t>
            </a:r>
            <a:r>
              <a:rPr lang="de-DE" b="1" dirty="0">
                <a:solidFill>
                  <a:srgbClr val="216DAF"/>
                </a:solidFill>
              </a:rPr>
              <a:t>Papierform</a:t>
            </a:r>
            <a:r>
              <a:rPr lang="de-DE" dirty="0"/>
              <a:t>.</a:t>
            </a:r>
          </a:p>
          <a:p>
            <a:pPr>
              <a:buClr>
                <a:srgbClr val="216DAF"/>
              </a:buClr>
            </a:pPr>
            <a:r>
              <a:rPr lang="de-DE" dirty="0"/>
              <a:t>Sie füllen zu Beginn das </a:t>
            </a:r>
            <a:r>
              <a:rPr lang="de-DE" b="1" dirty="0">
                <a:solidFill>
                  <a:srgbClr val="216DAF"/>
                </a:solidFill>
              </a:rPr>
              <a:t>Deckblatt</a:t>
            </a:r>
            <a:r>
              <a:rPr lang="de-DE" dirty="0"/>
              <a:t> Ihres Unterbrechungstagebuchs aus.</a:t>
            </a:r>
          </a:p>
          <a:p>
            <a:pPr>
              <a:buClr>
                <a:srgbClr val="216DAF"/>
              </a:buClr>
            </a:pPr>
            <a:r>
              <a:rPr lang="de-DE" dirty="0"/>
              <a:t>Wenn Sie eine </a:t>
            </a:r>
            <a:r>
              <a:rPr lang="de-DE" b="1" dirty="0">
                <a:solidFill>
                  <a:srgbClr val="216DAF"/>
                </a:solidFill>
              </a:rPr>
              <a:t>Unterbrechung während der Arbeit wahrnehmen</a:t>
            </a:r>
            <a:r>
              <a:rPr lang="de-DE" dirty="0"/>
              <a:t>, füllen Sie direkt im Anschluss ein Arbeitsblatt aus.</a:t>
            </a:r>
          </a:p>
          <a:p>
            <a:pPr>
              <a:buClr>
                <a:srgbClr val="216DAF"/>
              </a:buClr>
            </a:pPr>
            <a:r>
              <a:rPr lang="de-DE" dirty="0"/>
              <a:t>Für jede Unterbrechung soll ein </a:t>
            </a:r>
            <a:r>
              <a:rPr lang="de-DE" b="1" dirty="0">
                <a:solidFill>
                  <a:srgbClr val="216DAF"/>
                </a:solidFill>
              </a:rPr>
              <a:t>separates Arbeitsblatt </a:t>
            </a:r>
            <a:r>
              <a:rPr lang="de-DE" dirty="0"/>
              <a:t>verwendet werden.</a:t>
            </a:r>
          </a:p>
          <a:p>
            <a:pPr>
              <a:buClr>
                <a:srgbClr val="216DAF"/>
              </a:buClr>
            </a:pPr>
            <a:r>
              <a:rPr lang="de-DE" dirty="0"/>
              <a:t>Nach dem beobachteten Arbeitstag geben Sie Ihr Unterbrechungstagebuch wieder </a:t>
            </a:r>
            <a:r>
              <a:rPr lang="de-DE" b="1" dirty="0">
                <a:solidFill>
                  <a:srgbClr val="216DAF"/>
                </a:solidFill>
              </a:rPr>
              <a:t>zurück</a:t>
            </a:r>
            <a:r>
              <a:rPr lang="de-DE" dirty="0"/>
              <a:t>.</a:t>
            </a:r>
          </a:p>
          <a:p>
            <a:pPr marL="0" indent="0">
              <a:buNone/>
            </a:pPr>
            <a:endParaRPr lang="de-DE" dirty="0"/>
          </a:p>
        </p:txBody>
      </p:sp>
      <p:sp>
        <p:nvSpPr>
          <p:cNvPr id="2" name="Titel 1">
            <a:extLst>
              <a:ext uri="{FF2B5EF4-FFF2-40B4-BE49-F238E27FC236}">
                <a16:creationId xmlns:a16="http://schemas.microsoft.com/office/drawing/2014/main" id="{D9BC5E2A-2275-4649-9A8F-1F68561D404B}"/>
              </a:ext>
            </a:extLst>
          </p:cNvPr>
          <p:cNvSpPr>
            <a:spLocks noGrp="1"/>
          </p:cNvSpPr>
          <p:nvPr>
            <p:ph type="title"/>
          </p:nvPr>
        </p:nvSpPr>
        <p:spPr>
          <a:xfrm>
            <a:off x="336755" y="239535"/>
            <a:ext cx="10515600" cy="1325563"/>
          </a:xfrm>
        </p:spPr>
        <p:txBody>
          <a:bodyPr>
            <a:normAutofit/>
          </a:bodyPr>
          <a:lstStyle/>
          <a:p>
            <a:r>
              <a:rPr lang="de-DE" dirty="0">
                <a:solidFill>
                  <a:schemeClr val="accent5">
                    <a:lumMod val="75000"/>
                  </a:schemeClr>
                </a:solidFill>
              </a:rPr>
              <a:t>Wie wird das Ganze konkret ablaufen?</a:t>
            </a:r>
          </a:p>
        </p:txBody>
      </p:sp>
      <p:pic>
        <p:nvPicPr>
          <p:cNvPr id="8" name="Grafik 7" descr="Klemmbrett mit einfarbiger Füllung">
            <a:extLst>
              <a:ext uri="{FF2B5EF4-FFF2-40B4-BE49-F238E27FC236}">
                <a16:creationId xmlns:a16="http://schemas.microsoft.com/office/drawing/2014/main" id="{B628F6EE-6870-AA6D-6CD1-608C32B67F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08884" y="4531705"/>
            <a:ext cx="1421585" cy="1421585"/>
          </a:xfrm>
          <a:prstGeom prst="rect">
            <a:avLst/>
          </a:prstGeom>
        </p:spPr>
      </p:pic>
      <p:sp>
        <p:nvSpPr>
          <p:cNvPr id="7" name="Datumsplatzhalter 3">
            <a:extLst>
              <a:ext uri="{FF2B5EF4-FFF2-40B4-BE49-F238E27FC236}">
                <a16:creationId xmlns:a16="http://schemas.microsoft.com/office/drawing/2014/main" id="{D0DBB320-9F8F-5393-6874-694617E53AA4}"/>
              </a:ext>
            </a:extLst>
          </p:cNvPr>
          <p:cNvSpPr>
            <a:spLocks noGrp="1"/>
          </p:cNvSpPr>
          <p:nvPr>
            <p:ph type="dt" sz="half" idx="10"/>
          </p:nvPr>
        </p:nvSpPr>
        <p:spPr>
          <a:xfrm>
            <a:off x="347030" y="6360048"/>
            <a:ext cx="2153893" cy="365124"/>
          </a:xfrm>
        </p:spPr>
        <p:txBody>
          <a:bodyPr/>
          <a:lstStyle/>
          <a:p>
            <a:fld id="{DAF685D8-4D19-4C36-90AF-649C0556C7DC}" type="datetime1">
              <a:rPr lang="de-DE" smtClean="0"/>
              <a:t>24.11.2022</a:t>
            </a:fld>
            <a:endParaRPr lang="de-DE" dirty="0"/>
          </a:p>
        </p:txBody>
      </p:sp>
      <p:sp>
        <p:nvSpPr>
          <p:cNvPr id="9" name="Foliennummernplatzhalter 5">
            <a:extLst>
              <a:ext uri="{FF2B5EF4-FFF2-40B4-BE49-F238E27FC236}">
                <a16:creationId xmlns:a16="http://schemas.microsoft.com/office/drawing/2014/main" id="{EA249832-F604-51F0-1066-A4A252053EEC}"/>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37</a:t>
            </a:fld>
            <a:endParaRPr lang="de-DE" dirty="0"/>
          </a:p>
        </p:txBody>
      </p:sp>
    </p:spTree>
    <p:extLst>
      <p:ext uri="{BB962C8B-B14F-4D97-AF65-F5344CB8AC3E}">
        <p14:creationId xmlns:p14="http://schemas.microsoft.com/office/powerpoint/2010/main" val="239233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2BCFEF7-4E06-4AC1-BC09-4B5188F4A1EE}"/>
              </a:ext>
            </a:extLst>
          </p:cNvPr>
          <p:cNvSpPr>
            <a:spLocks noGrp="1"/>
          </p:cNvSpPr>
          <p:nvPr>
            <p:ph idx="1"/>
          </p:nvPr>
        </p:nvSpPr>
        <p:spPr/>
        <p:txBody>
          <a:bodyPr/>
          <a:lstStyle/>
          <a:p>
            <a:pPr>
              <a:buClr>
                <a:srgbClr val="216DAF"/>
              </a:buClr>
            </a:pPr>
            <a:r>
              <a:rPr lang="de-DE" dirty="0"/>
              <a:t>Wann möchten Sie die Selbstbeobachtung durchführen? </a:t>
            </a:r>
          </a:p>
          <a:p>
            <a:pPr marL="0" indent="0">
              <a:buClr>
                <a:srgbClr val="216DAF"/>
              </a:buClr>
              <a:buNone/>
            </a:pPr>
            <a:endParaRPr lang="de-DE" dirty="0"/>
          </a:p>
          <a:p>
            <a:pPr>
              <a:buClr>
                <a:srgbClr val="216DAF"/>
              </a:buClr>
            </a:pPr>
            <a:r>
              <a:rPr lang="de-DE" dirty="0"/>
              <a:t>Wann treffen wir uns zur Nachbesprechung?</a:t>
            </a:r>
          </a:p>
          <a:p>
            <a:pPr marL="0" indent="0">
              <a:buNone/>
            </a:pPr>
            <a:endParaRPr lang="de-DE" dirty="0"/>
          </a:p>
        </p:txBody>
      </p:sp>
      <p:sp>
        <p:nvSpPr>
          <p:cNvPr id="2" name="Titel 1">
            <a:extLst>
              <a:ext uri="{FF2B5EF4-FFF2-40B4-BE49-F238E27FC236}">
                <a16:creationId xmlns:a16="http://schemas.microsoft.com/office/drawing/2014/main" id="{D9BC5E2A-2275-4649-9A8F-1F68561D404B}"/>
              </a:ext>
            </a:extLst>
          </p:cNvPr>
          <p:cNvSpPr>
            <a:spLocks noGrp="1"/>
          </p:cNvSpPr>
          <p:nvPr>
            <p:ph type="title"/>
          </p:nvPr>
        </p:nvSpPr>
        <p:spPr>
          <a:xfrm>
            <a:off x="336755" y="239535"/>
            <a:ext cx="10515600" cy="1325563"/>
          </a:xfrm>
        </p:spPr>
        <p:txBody>
          <a:bodyPr>
            <a:normAutofit/>
          </a:bodyPr>
          <a:lstStyle/>
          <a:p>
            <a:r>
              <a:rPr lang="de-DE" dirty="0">
                <a:solidFill>
                  <a:schemeClr val="accent5">
                    <a:lumMod val="75000"/>
                  </a:schemeClr>
                </a:solidFill>
              </a:rPr>
              <a:t>Ihre Selbstbeobachtung</a:t>
            </a:r>
          </a:p>
        </p:txBody>
      </p:sp>
      <p:pic>
        <p:nvPicPr>
          <p:cNvPr id="7" name="Grafik 6" descr="Klemmbrett mit einfarbiger Füllung">
            <a:extLst>
              <a:ext uri="{FF2B5EF4-FFF2-40B4-BE49-F238E27FC236}">
                <a16:creationId xmlns:a16="http://schemas.microsoft.com/office/drawing/2014/main" id="{EFD872AC-D111-5243-A4D2-FB426C4435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08884" y="4531705"/>
            <a:ext cx="1421585" cy="1421585"/>
          </a:xfrm>
          <a:prstGeom prst="rect">
            <a:avLst/>
          </a:prstGeom>
        </p:spPr>
      </p:pic>
      <p:sp>
        <p:nvSpPr>
          <p:cNvPr id="8" name="Datumsplatzhalter 3">
            <a:extLst>
              <a:ext uri="{FF2B5EF4-FFF2-40B4-BE49-F238E27FC236}">
                <a16:creationId xmlns:a16="http://schemas.microsoft.com/office/drawing/2014/main" id="{358DD488-851E-78AC-7D5E-8D17103513FD}"/>
              </a:ext>
            </a:extLst>
          </p:cNvPr>
          <p:cNvSpPr>
            <a:spLocks noGrp="1"/>
          </p:cNvSpPr>
          <p:nvPr>
            <p:ph type="dt" sz="half" idx="10"/>
          </p:nvPr>
        </p:nvSpPr>
        <p:spPr>
          <a:xfrm>
            <a:off x="347030" y="6360048"/>
            <a:ext cx="2153893" cy="365124"/>
          </a:xfrm>
        </p:spPr>
        <p:txBody>
          <a:bodyPr/>
          <a:lstStyle/>
          <a:p>
            <a:fld id="{DAF685D8-4D19-4C36-90AF-649C0556C7DC}" type="datetime1">
              <a:rPr lang="de-DE" smtClean="0"/>
              <a:t>24.11.2022</a:t>
            </a:fld>
            <a:endParaRPr lang="de-DE" dirty="0"/>
          </a:p>
        </p:txBody>
      </p:sp>
      <p:sp>
        <p:nvSpPr>
          <p:cNvPr id="9" name="Foliennummernplatzhalter 5">
            <a:extLst>
              <a:ext uri="{FF2B5EF4-FFF2-40B4-BE49-F238E27FC236}">
                <a16:creationId xmlns:a16="http://schemas.microsoft.com/office/drawing/2014/main" id="{E825BAE1-1D18-2757-1334-3D533022F2EE}"/>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38</a:t>
            </a:fld>
            <a:endParaRPr lang="de-DE" dirty="0"/>
          </a:p>
        </p:txBody>
      </p:sp>
      <p:sp>
        <p:nvSpPr>
          <p:cNvPr id="10" name="Textfeld 9">
            <a:extLst>
              <a:ext uri="{FF2B5EF4-FFF2-40B4-BE49-F238E27FC236}">
                <a16:creationId xmlns:a16="http://schemas.microsoft.com/office/drawing/2014/main" id="{8F7525CA-217A-DABD-3878-D6F43015FF87}"/>
              </a:ext>
            </a:extLst>
          </p:cNvPr>
          <p:cNvSpPr txBox="1"/>
          <p:nvPr/>
        </p:nvSpPr>
        <p:spPr>
          <a:xfrm>
            <a:off x="7982465" y="657157"/>
            <a:ext cx="3538625" cy="1569660"/>
          </a:xfrm>
          <a:prstGeom prst="rect">
            <a:avLst/>
          </a:prstGeom>
          <a:solidFill>
            <a:srgbClr val="FFFF00"/>
          </a:solidFill>
          <a:ln w="25400">
            <a:noFill/>
          </a:ln>
        </p:spPr>
        <p:txBody>
          <a:bodyPr wrap="square" rtlCol="0">
            <a:spAutoFit/>
          </a:bodyPr>
          <a:lstStyle/>
          <a:p>
            <a:r>
              <a:rPr lang="de-DE" sz="1600" kern="0" dirty="0"/>
              <a:t>Vereinbaren Sie an dieser Stelle bereits Termine mit den </a:t>
            </a:r>
            <a:r>
              <a:rPr lang="de-DE" sz="1600" kern="0" dirty="0" err="1"/>
              <a:t>Teilnehmer:innen</a:t>
            </a:r>
            <a:r>
              <a:rPr lang="de-DE" sz="1600" kern="0" dirty="0"/>
              <a:t>. Die Nachbesprechung muss nicht direkt am Tag der Selbstbeobachtung stattfinden, allerdings sollte sie zeitnah nach der Beobachtung erfolgen. </a:t>
            </a:r>
          </a:p>
        </p:txBody>
      </p:sp>
    </p:spTree>
    <p:extLst>
      <p:ext uri="{BB962C8B-B14F-4D97-AF65-F5344CB8AC3E}">
        <p14:creationId xmlns:p14="http://schemas.microsoft.com/office/powerpoint/2010/main" val="2696367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02F72D-1907-4CDE-92DD-6CBD0FE0E6DB}"/>
              </a:ext>
            </a:extLst>
          </p:cNvPr>
          <p:cNvSpPr>
            <a:spLocks noGrp="1"/>
          </p:cNvSpPr>
          <p:nvPr>
            <p:ph type="title"/>
          </p:nvPr>
        </p:nvSpPr>
        <p:spPr>
          <a:xfrm>
            <a:off x="327045" y="546393"/>
            <a:ext cx="10515600" cy="732637"/>
          </a:xfrm>
        </p:spPr>
        <p:txBody>
          <a:bodyPr/>
          <a:lstStyle/>
          <a:p>
            <a:r>
              <a:rPr lang="de-DE" dirty="0">
                <a:solidFill>
                  <a:srgbClr val="216DAF"/>
                </a:solidFill>
              </a:rPr>
              <a:t>Agenda</a:t>
            </a:r>
          </a:p>
        </p:txBody>
      </p:sp>
      <p:sp>
        <p:nvSpPr>
          <p:cNvPr id="3" name="Inhaltsplatzhalter 2">
            <a:extLst>
              <a:ext uri="{FF2B5EF4-FFF2-40B4-BE49-F238E27FC236}">
                <a16:creationId xmlns:a16="http://schemas.microsoft.com/office/drawing/2014/main" id="{13A0C3C2-D65B-4342-9729-CBB77EFA8DF9}"/>
              </a:ext>
            </a:extLst>
          </p:cNvPr>
          <p:cNvSpPr>
            <a:spLocks noGrp="1"/>
          </p:cNvSpPr>
          <p:nvPr>
            <p:ph idx="4294967295"/>
          </p:nvPr>
        </p:nvSpPr>
        <p:spPr>
          <a:xfrm>
            <a:off x="345151" y="1712890"/>
            <a:ext cx="7578090" cy="4680820"/>
          </a:xfrm>
        </p:spPr>
        <p:txBody>
          <a:bodyPr>
            <a:normAutofit/>
          </a:bodyPr>
          <a:lstStyle/>
          <a:p>
            <a:pPr marL="0" indent="0">
              <a:buNone/>
            </a:pPr>
            <a:endParaRPr lang="de-DE" dirty="0"/>
          </a:p>
          <a:p>
            <a:endParaRPr lang="de-DE" dirty="0"/>
          </a:p>
          <a:p>
            <a:endParaRPr lang="de-DE" dirty="0"/>
          </a:p>
          <a:p>
            <a:endParaRPr lang="de-DE" dirty="0"/>
          </a:p>
          <a:p>
            <a:endParaRPr lang="de-DE" dirty="0"/>
          </a:p>
          <a:p>
            <a:pPr marL="0" indent="0">
              <a:buClr>
                <a:srgbClr val="216DAF"/>
              </a:buClr>
              <a:buNone/>
            </a:pPr>
            <a:endParaRPr lang="de-DE" sz="2000" dirty="0"/>
          </a:p>
          <a:p>
            <a:pPr>
              <a:buClr>
                <a:srgbClr val="216DAF"/>
              </a:buClr>
            </a:pPr>
            <a:endParaRPr lang="de-DE" sz="2400" dirty="0"/>
          </a:p>
          <a:p>
            <a:pPr>
              <a:buClr>
                <a:srgbClr val="216DAF"/>
              </a:buClr>
            </a:pPr>
            <a:endParaRPr lang="de-DE" sz="2400" dirty="0"/>
          </a:p>
          <a:p>
            <a:pPr marL="457200" lvl="1" indent="0">
              <a:buNone/>
            </a:pPr>
            <a:endParaRPr lang="de-DE" dirty="0"/>
          </a:p>
        </p:txBody>
      </p:sp>
      <p:sp>
        <p:nvSpPr>
          <p:cNvPr id="46" name="Textfeld 45">
            <a:extLst>
              <a:ext uri="{FF2B5EF4-FFF2-40B4-BE49-F238E27FC236}">
                <a16:creationId xmlns:a16="http://schemas.microsoft.com/office/drawing/2014/main" id="{D6D191D1-E5F3-40E9-8B92-A200BF30C990}"/>
              </a:ext>
            </a:extLst>
          </p:cNvPr>
          <p:cNvSpPr txBox="1"/>
          <p:nvPr/>
        </p:nvSpPr>
        <p:spPr>
          <a:xfrm rot="19795277">
            <a:off x="3732603" y="2312709"/>
            <a:ext cx="3982896" cy="830997"/>
          </a:xfrm>
          <a:prstGeom prst="rect">
            <a:avLst/>
          </a:prstGeom>
          <a:noFill/>
        </p:spPr>
        <p:txBody>
          <a:bodyPr wrap="square" rtlCol="0">
            <a:spAutoFit/>
          </a:bodyPr>
          <a:lstStyle/>
          <a:p>
            <a:r>
              <a:rPr lang="de-DE" sz="2400" dirty="0"/>
              <a:t>2. Kurzeinführung zum Thema Unterbrechungen</a:t>
            </a:r>
          </a:p>
        </p:txBody>
      </p:sp>
      <p:cxnSp>
        <p:nvCxnSpPr>
          <p:cNvPr id="47" name="Gerader Verbinder 46">
            <a:extLst>
              <a:ext uri="{FF2B5EF4-FFF2-40B4-BE49-F238E27FC236}">
                <a16:creationId xmlns:a16="http://schemas.microsoft.com/office/drawing/2014/main" id="{35E7D22E-826D-43E1-A2CA-153CF07058A2}"/>
              </a:ext>
            </a:extLst>
          </p:cNvPr>
          <p:cNvCxnSpPr>
            <a:cxnSpLocks/>
          </p:cNvCxnSpPr>
          <p:nvPr/>
        </p:nvCxnSpPr>
        <p:spPr>
          <a:xfrm flipV="1">
            <a:off x="1121745" y="4094041"/>
            <a:ext cx="8278409" cy="4973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9" name="Flussdiagramm: Verbinder 48">
            <a:extLst>
              <a:ext uri="{FF2B5EF4-FFF2-40B4-BE49-F238E27FC236}">
                <a16:creationId xmlns:a16="http://schemas.microsoft.com/office/drawing/2014/main" id="{F8934D2D-B5AE-4FBA-A540-724231F4B945}"/>
              </a:ext>
            </a:extLst>
          </p:cNvPr>
          <p:cNvSpPr/>
          <p:nvPr/>
        </p:nvSpPr>
        <p:spPr>
          <a:xfrm rot="1397">
            <a:off x="8196020" y="3954924"/>
            <a:ext cx="322158" cy="320762"/>
          </a:xfrm>
          <a:prstGeom prst="flowChartConnector">
            <a:avLst/>
          </a:prstGeom>
          <a:solidFill>
            <a:srgbClr val="216DA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feld 49">
            <a:extLst>
              <a:ext uri="{FF2B5EF4-FFF2-40B4-BE49-F238E27FC236}">
                <a16:creationId xmlns:a16="http://schemas.microsoft.com/office/drawing/2014/main" id="{D66315E5-5FFD-4162-8D24-54D92A5640BF}"/>
              </a:ext>
            </a:extLst>
          </p:cNvPr>
          <p:cNvSpPr txBox="1"/>
          <p:nvPr/>
        </p:nvSpPr>
        <p:spPr>
          <a:xfrm rot="19833132">
            <a:off x="7913485" y="2533451"/>
            <a:ext cx="3805087" cy="461665"/>
          </a:xfrm>
          <a:prstGeom prst="rect">
            <a:avLst/>
          </a:prstGeom>
          <a:noFill/>
        </p:spPr>
        <p:txBody>
          <a:bodyPr wrap="square" rtlCol="0">
            <a:spAutoFit/>
          </a:bodyPr>
          <a:lstStyle/>
          <a:p>
            <a:r>
              <a:rPr lang="de-DE" sz="2400" b="1" dirty="0">
                <a:solidFill>
                  <a:srgbClr val="216DAF"/>
                </a:solidFill>
              </a:rPr>
              <a:t>4. Abschluss &amp; Fragerunde</a:t>
            </a:r>
          </a:p>
        </p:txBody>
      </p:sp>
      <p:sp>
        <p:nvSpPr>
          <p:cNvPr id="51" name="Flussdiagramm: Verbinder 50">
            <a:extLst>
              <a:ext uri="{FF2B5EF4-FFF2-40B4-BE49-F238E27FC236}">
                <a16:creationId xmlns:a16="http://schemas.microsoft.com/office/drawing/2014/main" id="{FC7219B3-00DD-4262-A4F2-CAE41173DFD3}"/>
              </a:ext>
            </a:extLst>
          </p:cNvPr>
          <p:cNvSpPr/>
          <p:nvPr/>
        </p:nvSpPr>
        <p:spPr>
          <a:xfrm rot="1397">
            <a:off x="5946353" y="3933659"/>
            <a:ext cx="322158" cy="320762"/>
          </a:xfrm>
          <a:prstGeom prst="flowChartConnector">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Flussdiagramm: Verbinder 51">
            <a:extLst>
              <a:ext uri="{FF2B5EF4-FFF2-40B4-BE49-F238E27FC236}">
                <a16:creationId xmlns:a16="http://schemas.microsoft.com/office/drawing/2014/main" id="{8D88CF9A-F4BE-4DE3-A538-5DB428DF14F1}"/>
              </a:ext>
            </a:extLst>
          </p:cNvPr>
          <p:cNvSpPr/>
          <p:nvPr/>
        </p:nvSpPr>
        <p:spPr>
          <a:xfrm rot="1397">
            <a:off x="1800511" y="3954925"/>
            <a:ext cx="322158" cy="320762"/>
          </a:xfrm>
          <a:prstGeom prst="flowChartConnector">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FA319211-A6FE-4229-BD78-0259EE36C704}"/>
              </a:ext>
            </a:extLst>
          </p:cNvPr>
          <p:cNvSpPr txBox="1"/>
          <p:nvPr/>
        </p:nvSpPr>
        <p:spPr>
          <a:xfrm rot="19790989">
            <a:off x="5720589" y="2486757"/>
            <a:ext cx="4004579" cy="461665"/>
          </a:xfrm>
          <a:prstGeom prst="rect">
            <a:avLst/>
          </a:prstGeom>
          <a:noFill/>
        </p:spPr>
        <p:txBody>
          <a:bodyPr wrap="square" rtlCol="0">
            <a:spAutoFit/>
          </a:bodyPr>
          <a:lstStyle/>
          <a:p>
            <a:r>
              <a:rPr lang="de-DE" sz="2400" dirty="0"/>
              <a:t>3. Ihre Selbstbeobachtung</a:t>
            </a:r>
          </a:p>
        </p:txBody>
      </p:sp>
      <p:sp>
        <p:nvSpPr>
          <p:cNvPr id="14" name="Flussdiagramm: Verbinder 13">
            <a:extLst>
              <a:ext uri="{FF2B5EF4-FFF2-40B4-BE49-F238E27FC236}">
                <a16:creationId xmlns:a16="http://schemas.microsoft.com/office/drawing/2014/main" id="{D780433C-E7FB-429E-8569-E8EF9EACB3D6}"/>
              </a:ext>
            </a:extLst>
          </p:cNvPr>
          <p:cNvSpPr/>
          <p:nvPr/>
        </p:nvSpPr>
        <p:spPr>
          <a:xfrm rot="1397">
            <a:off x="3811973" y="3958525"/>
            <a:ext cx="322158" cy="320762"/>
          </a:xfrm>
          <a:prstGeom prst="flowChartConnector">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00762620-44DC-4A4F-8E5A-868A5C652AD5}"/>
              </a:ext>
            </a:extLst>
          </p:cNvPr>
          <p:cNvSpPr txBox="1"/>
          <p:nvPr/>
        </p:nvSpPr>
        <p:spPr>
          <a:xfrm rot="19852653">
            <a:off x="1579110" y="2507056"/>
            <a:ext cx="4004579" cy="461665"/>
          </a:xfrm>
          <a:prstGeom prst="rect">
            <a:avLst/>
          </a:prstGeom>
          <a:noFill/>
        </p:spPr>
        <p:txBody>
          <a:bodyPr wrap="square" rtlCol="0">
            <a:spAutoFit/>
          </a:bodyPr>
          <a:lstStyle/>
          <a:p>
            <a:r>
              <a:rPr lang="de-DE" sz="2400" dirty="0"/>
              <a:t>1. Begrüßung und Einführung</a:t>
            </a:r>
          </a:p>
        </p:txBody>
      </p:sp>
      <p:pic>
        <p:nvPicPr>
          <p:cNvPr id="16" name="Grafik 3">
            <a:extLst>
              <a:ext uri="{FF2B5EF4-FFF2-40B4-BE49-F238E27FC236}">
                <a16:creationId xmlns:a16="http://schemas.microsoft.com/office/drawing/2014/main" id="{D9359DD0-7CE6-7DB6-7122-F9D4C2027D0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5320"/>
          <a:stretch/>
        </p:blipFill>
        <p:spPr bwMode="auto">
          <a:xfrm>
            <a:off x="7427937" y="5673405"/>
            <a:ext cx="476406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Datumsplatzhalter 3">
            <a:extLst>
              <a:ext uri="{FF2B5EF4-FFF2-40B4-BE49-F238E27FC236}">
                <a16:creationId xmlns:a16="http://schemas.microsoft.com/office/drawing/2014/main" id="{64990C6B-816A-B72A-B976-694F445BEAFE}"/>
              </a:ext>
            </a:extLst>
          </p:cNvPr>
          <p:cNvSpPr>
            <a:spLocks noGrp="1"/>
          </p:cNvSpPr>
          <p:nvPr>
            <p:ph type="dt" sz="half" idx="10"/>
          </p:nvPr>
        </p:nvSpPr>
        <p:spPr>
          <a:xfrm>
            <a:off x="347030" y="6360048"/>
            <a:ext cx="2153893" cy="365124"/>
          </a:xfrm>
        </p:spPr>
        <p:txBody>
          <a:bodyPr/>
          <a:lstStyle/>
          <a:p>
            <a:fld id="{DAF685D8-4D19-4C36-90AF-649C0556C7DC}" type="datetime1">
              <a:rPr lang="de-DE" smtClean="0"/>
              <a:t>24.11.2022</a:t>
            </a:fld>
            <a:endParaRPr lang="de-DE" dirty="0"/>
          </a:p>
        </p:txBody>
      </p:sp>
      <p:sp>
        <p:nvSpPr>
          <p:cNvPr id="19" name="Foliennummernplatzhalter 5">
            <a:extLst>
              <a:ext uri="{FF2B5EF4-FFF2-40B4-BE49-F238E27FC236}">
                <a16:creationId xmlns:a16="http://schemas.microsoft.com/office/drawing/2014/main" id="{DC881DBB-4777-1940-6AAA-D88D28DE909E}"/>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39</a:t>
            </a:fld>
            <a:endParaRPr lang="de-DE" dirty="0"/>
          </a:p>
        </p:txBody>
      </p:sp>
    </p:spTree>
    <p:extLst>
      <p:ext uri="{BB962C8B-B14F-4D97-AF65-F5344CB8AC3E}">
        <p14:creationId xmlns:p14="http://schemas.microsoft.com/office/powerpoint/2010/main" val="3203952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54CA4DEC-DFB7-44CC-A3B6-7BB21F2E6211}"/>
              </a:ext>
            </a:extLst>
          </p:cNvPr>
          <p:cNvSpPr>
            <a:spLocks noGrp="1"/>
          </p:cNvSpPr>
          <p:nvPr>
            <p:ph type="dt" sz="half" idx="10"/>
          </p:nvPr>
        </p:nvSpPr>
        <p:spPr/>
        <p:txBody>
          <a:bodyPr/>
          <a:lstStyle/>
          <a:p>
            <a:fld id="{DAF685D8-4D19-4C36-90AF-649C0556C7DC}" type="datetime1">
              <a:rPr lang="de-DE" smtClean="0"/>
              <a:t>24.11.2022</a:t>
            </a:fld>
            <a:endParaRPr lang="de-DE"/>
          </a:p>
        </p:txBody>
      </p:sp>
      <p:sp>
        <p:nvSpPr>
          <p:cNvPr id="3" name="Inhaltsplatzhalter 2">
            <a:extLst>
              <a:ext uri="{FF2B5EF4-FFF2-40B4-BE49-F238E27FC236}">
                <a16:creationId xmlns:a16="http://schemas.microsoft.com/office/drawing/2014/main" id="{DBFB671A-A519-4CCA-A017-89675DA8C149}"/>
              </a:ext>
            </a:extLst>
          </p:cNvPr>
          <p:cNvSpPr>
            <a:spLocks noGrp="1"/>
          </p:cNvSpPr>
          <p:nvPr>
            <p:ph idx="1"/>
          </p:nvPr>
        </p:nvSpPr>
        <p:spPr/>
        <p:txBody>
          <a:bodyPr vert="horz" lIns="91440" tIns="45720" rIns="91440" bIns="45720" rtlCol="0" anchor="t">
            <a:normAutofit/>
          </a:bodyPr>
          <a:lstStyle/>
          <a:p>
            <a:pPr marL="0" indent="0">
              <a:buClr>
                <a:srgbClr val="216DAF"/>
              </a:buClr>
              <a:buNone/>
            </a:pPr>
            <a:r>
              <a:rPr lang="de-DE" dirty="0"/>
              <a:t>Alle Daten und Ergebnisse des heutigen Termins werden nur </a:t>
            </a:r>
            <a:r>
              <a:rPr lang="de-DE" b="1" dirty="0">
                <a:solidFill>
                  <a:srgbClr val="216DAF"/>
                </a:solidFill>
              </a:rPr>
              <a:t>anonymisiert</a:t>
            </a:r>
            <a:r>
              <a:rPr lang="de-DE" dirty="0"/>
              <a:t> verwendet, das heißt es werden keine Rückschlüsse auf Ihre Person möglich sein!</a:t>
            </a:r>
          </a:p>
          <a:p>
            <a:pPr marL="0" indent="0">
              <a:buClr>
                <a:srgbClr val="216DAF"/>
              </a:buClr>
              <a:buNone/>
            </a:pPr>
            <a:endParaRPr lang="de-DE" sz="1200" dirty="0"/>
          </a:p>
          <a:p>
            <a:pPr marL="0" indent="0">
              <a:buClr>
                <a:srgbClr val="216DAF"/>
              </a:buClr>
              <a:buNone/>
            </a:pPr>
            <a:r>
              <a:rPr lang="de-DE" dirty="0"/>
              <a:t>Es dürfen keine personenbezogenen Daten zu </a:t>
            </a:r>
            <a:r>
              <a:rPr lang="de-DE" dirty="0" err="1"/>
              <a:t>Patient:innen</a:t>
            </a:r>
            <a:r>
              <a:rPr lang="de-DE" dirty="0"/>
              <a:t>, </a:t>
            </a:r>
            <a:r>
              <a:rPr lang="de-DE" dirty="0" err="1"/>
              <a:t>Kund:innen</a:t>
            </a:r>
            <a:r>
              <a:rPr lang="de-DE" dirty="0"/>
              <a:t> und </a:t>
            </a:r>
            <a:r>
              <a:rPr lang="de-DE" dirty="0" err="1"/>
              <a:t>Klient:innen</a:t>
            </a:r>
            <a:r>
              <a:rPr lang="de-DE" dirty="0"/>
              <a:t> ausgetauscht werden.</a:t>
            </a:r>
          </a:p>
          <a:p>
            <a:pPr marL="0" indent="0">
              <a:buNone/>
            </a:pPr>
            <a:endParaRPr lang="de-DE" dirty="0"/>
          </a:p>
        </p:txBody>
      </p:sp>
      <p:sp>
        <p:nvSpPr>
          <p:cNvPr id="2" name="Titel 1">
            <a:extLst>
              <a:ext uri="{FF2B5EF4-FFF2-40B4-BE49-F238E27FC236}">
                <a16:creationId xmlns:a16="http://schemas.microsoft.com/office/drawing/2014/main" id="{764731D4-7416-4C80-B195-798FDAAA4C22}"/>
              </a:ext>
            </a:extLst>
          </p:cNvPr>
          <p:cNvSpPr>
            <a:spLocks noGrp="1"/>
          </p:cNvSpPr>
          <p:nvPr>
            <p:ph type="title"/>
          </p:nvPr>
        </p:nvSpPr>
        <p:spPr/>
        <p:txBody>
          <a:bodyPr>
            <a:normAutofit/>
          </a:bodyPr>
          <a:lstStyle/>
          <a:p>
            <a:r>
              <a:rPr lang="de-DE" dirty="0">
                <a:solidFill>
                  <a:srgbClr val="216DAF"/>
                </a:solidFill>
              </a:rPr>
              <a:t>Datenschutz und Einverständniserklärung</a:t>
            </a:r>
          </a:p>
        </p:txBody>
      </p:sp>
      <p:pic>
        <p:nvPicPr>
          <p:cNvPr id="6" name="Grafik 5" descr="Schild Häkchen mit einfarbiger Füllung">
            <a:extLst>
              <a:ext uri="{FF2B5EF4-FFF2-40B4-BE49-F238E27FC236}">
                <a16:creationId xmlns:a16="http://schemas.microsoft.com/office/drawing/2014/main" id="{31EB1A7D-2831-F921-3EA9-697B77F778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62829" y="3764729"/>
            <a:ext cx="1700419" cy="1700419"/>
          </a:xfrm>
          <a:prstGeom prst="rect">
            <a:avLst/>
          </a:prstGeom>
        </p:spPr>
      </p:pic>
      <p:sp>
        <p:nvSpPr>
          <p:cNvPr id="8" name="Foliennummernplatzhalter 5">
            <a:extLst>
              <a:ext uri="{FF2B5EF4-FFF2-40B4-BE49-F238E27FC236}">
                <a16:creationId xmlns:a16="http://schemas.microsoft.com/office/drawing/2014/main" id="{D3E57509-D9FD-59DF-0F05-9FC57EC09935}"/>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4</a:t>
            </a:fld>
            <a:endParaRPr lang="de-DE" dirty="0"/>
          </a:p>
        </p:txBody>
      </p:sp>
    </p:spTree>
    <p:extLst>
      <p:ext uri="{BB962C8B-B14F-4D97-AF65-F5344CB8AC3E}">
        <p14:creationId xmlns:p14="http://schemas.microsoft.com/office/powerpoint/2010/main" val="3127247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D337CD-D7AE-46F9-A99F-E4EA158A077C}"/>
              </a:ext>
            </a:extLst>
          </p:cNvPr>
          <p:cNvSpPr>
            <a:spLocks noGrp="1"/>
          </p:cNvSpPr>
          <p:nvPr>
            <p:ph type="title"/>
          </p:nvPr>
        </p:nvSpPr>
        <p:spPr>
          <a:xfrm>
            <a:off x="838200" y="1838421"/>
            <a:ext cx="10515600" cy="904512"/>
          </a:xfrm>
        </p:spPr>
        <p:txBody>
          <a:bodyPr>
            <a:normAutofit/>
          </a:bodyPr>
          <a:lstStyle/>
          <a:p>
            <a:pPr algn="ctr"/>
            <a:r>
              <a:rPr lang="de-DE" sz="3800" b="0" dirty="0">
                <a:solidFill>
                  <a:srgbClr val="216DAF"/>
                </a:solidFill>
                <a:latin typeface="Calibri" panose="020F0502020204030204" pitchFamily="34" charset="0"/>
                <a:cs typeface="Calibri" panose="020F0502020204030204" pitchFamily="34" charset="0"/>
              </a:rPr>
              <a:t>Vielen Dank für Ihre Teilnahme!</a:t>
            </a:r>
            <a:endParaRPr lang="de-DE" sz="3800" b="0" dirty="0">
              <a:solidFill>
                <a:schemeClr val="accent5">
                  <a:lumMod val="75000"/>
                </a:schemeClr>
              </a:solidFill>
              <a:latin typeface="Calibri" panose="020F0502020204030204" pitchFamily="34" charset="0"/>
              <a:cs typeface="Calibri" panose="020F0502020204030204" pitchFamily="34" charset="0"/>
            </a:endParaRPr>
          </a:p>
        </p:txBody>
      </p:sp>
      <p:pic>
        <p:nvPicPr>
          <p:cNvPr id="11" name="Grafik 10" descr="Fragen">
            <a:extLst>
              <a:ext uri="{FF2B5EF4-FFF2-40B4-BE49-F238E27FC236}">
                <a16:creationId xmlns:a16="http://schemas.microsoft.com/office/drawing/2014/main" id="{BB559BE6-CFD5-44E0-BF9B-76176433B80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84672" y="2742933"/>
            <a:ext cx="2055857" cy="2055857"/>
          </a:xfrm>
          <a:prstGeom prst="rect">
            <a:avLst/>
          </a:prstGeom>
        </p:spPr>
      </p:pic>
      <p:sp>
        <p:nvSpPr>
          <p:cNvPr id="9" name="Inhaltsplatzhalter 2">
            <a:extLst>
              <a:ext uri="{FF2B5EF4-FFF2-40B4-BE49-F238E27FC236}">
                <a16:creationId xmlns:a16="http://schemas.microsoft.com/office/drawing/2014/main" id="{6C8CCFD0-FCE0-8965-5F9F-DFE38A75DFED}"/>
              </a:ext>
            </a:extLst>
          </p:cNvPr>
          <p:cNvSpPr txBox="1">
            <a:spLocks/>
          </p:cNvSpPr>
          <p:nvPr/>
        </p:nvSpPr>
        <p:spPr>
          <a:xfrm>
            <a:off x="838200" y="3666409"/>
            <a:ext cx="6113745" cy="213413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de-DE" sz="4000" dirty="0"/>
          </a:p>
          <a:p>
            <a:pPr marL="0" indent="0">
              <a:lnSpc>
                <a:spcPct val="100000"/>
              </a:lnSpc>
              <a:spcBef>
                <a:spcPts val="0"/>
              </a:spcBef>
              <a:buFont typeface="Arial" panose="020B0604020202020204" pitchFamily="34" charset="0"/>
              <a:buNone/>
            </a:pPr>
            <a:r>
              <a:rPr lang="de-DE" sz="3600" dirty="0">
                <a:solidFill>
                  <a:srgbClr val="216DAF"/>
                </a:solidFill>
                <a:latin typeface="Calibri" panose="020F0502020204030204" pitchFamily="34" charset="0"/>
                <a:cs typeface="Calibri" panose="020F0502020204030204" pitchFamily="34" charset="0"/>
              </a:rPr>
              <a:t>So erreichen Sie uns…</a:t>
            </a:r>
          </a:p>
          <a:p>
            <a:pPr marL="0" indent="0">
              <a:lnSpc>
                <a:spcPct val="100000"/>
              </a:lnSpc>
              <a:spcBef>
                <a:spcPts val="0"/>
              </a:spcBef>
              <a:buFont typeface="Arial" panose="020B0604020202020204" pitchFamily="34" charset="0"/>
              <a:buNone/>
            </a:pPr>
            <a:endParaRPr lang="de-DE" sz="2200" b="1" dirty="0">
              <a:highlight>
                <a:srgbClr val="FFFF00"/>
              </a:highlight>
            </a:endParaRPr>
          </a:p>
          <a:p>
            <a:pPr marL="0" indent="0">
              <a:lnSpc>
                <a:spcPct val="100000"/>
              </a:lnSpc>
              <a:spcBef>
                <a:spcPts val="0"/>
              </a:spcBef>
              <a:buFont typeface="Arial" panose="020B0604020202020204" pitchFamily="34" charset="0"/>
              <a:buNone/>
            </a:pPr>
            <a:r>
              <a:rPr lang="de-DE" sz="2200" b="1" dirty="0"/>
              <a:t>[Name der Kontaktperson]</a:t>
            </a:r>
          </a:p>
          <a:p>
            <a:pPr marL="0" indent="0">
              <a:lnSpc>
                <a:spcPct val="120000"/>
              </a:lnSpc>
              <a:spcBef>
                <a:spcPts val="0"/>
              </a:spcBef>
              <a:buFont typeface="Arial" panose="020B0604020202020204" pitchFamily="34" charset="0"/>
              <a:buNone/>
            </a:pPr>
            <a:r>
              <a:rPr lang="de-DE" sz="2200" dirty="0">
                <a:sym typeface="Wingdings" panose="05000000000000000000" pitchFamily="2" charset="2"/>
              </a:rPr>
              <a:t>E-Mail: [E-Mail-Adresse]</a:t>
            </a:r>
          </a:p>
          <a:p>
            <a:pPr marL="0" indent="0">
              <a:lnSpc>
                <a:spcPct val="120000"/>
              </a:lnSpc>
              <a:spcBef>
                <a:spcPts val="0"/>
              </a:spcBef>
              <a:buFont typeface="Arial" panose="020B0604020202020204" pitchFamily="34" charset="0"/>
              <a:buNone/>
            </a:pPr>
            <a:r>
              <a:rPr lang="de-DE" sz="2200" dirty="0">
                <a:sym typeface="Wingdings" panose="05000000000000000000" pitchFamily="2" charset="2"/>
              </a:rPr>
              <a:t>Tel.: [Telefonnummer]</a:t>
            </a:r>
            <a:endParaRPr lang="de-DE" sz="2200" dirty="0"/>
          </a:p>
          <a:p>
            <a:pPr marL="0" indent="0">
              <a:lnSpc>
                <a:spcPct val="120000"/>
              </a:lnSpc>
              <a:spcBef>
                <a:spcPts val="0"/>
              </a:spcBef>
              <a:buFont typeface="Arial" panose="020B0604020202020204" pitchFamily="34" charset="0"/>
              <a:buNone/>
            </a:pPr>
            <a:endParaRPr lang="de-DE" sz="2400" dirty="0"/>
          </a:p>
          <a:p>
            <a:pPr marL="0" indent="0">
              <a:buFont typeface="Arial" panose="020B0604020202020204" pitchFamily="34" charset="0"/>
              <a:buNone/>
            </a:pPr>
            <a:endParaRPr lang="de-DE" sz="2400" dirty="0"/>
          </a:p>
          <a:p>
            <a:pPr marL="0" indent="0">
              <a:buFont typeface="Arial" panose="020B0604020202020204" pitchFamily="34" charset="0"/>
              <a:buNone/>
            </a:pPr>
            <a:endParaRPr lang="de-DE" sz="2400" dirty="0"/>
          </a:p>
        </p:txBody>
      </p:sp>
      <p:pic>
        <p:nvPicPr>
          <p:cNvPr id="8" name="Grafik 3">
            <a:extLst>
              <a:ext uri="{FF2B5EF4-FFF2-40B4-BE49-F238E27FC236}">
                <a16:creationId xmlns:a16="http://schemas.microsoft.com/office/drawing/2014/main" id="{D3EAC119-C250-5BAA-A1BE-535094562027}"/>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15320"/>
          <a:stretch/>
        </p:blipFill>
        <p:spPr bwMode="auto">
          <a:xfrm>
            <a:off x="7427937" y="5673405"/>
            <a:ext cx="476406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a:extLst>
              <a:ext uri="{FF2B5EF4-FFF2-40B4-BE49-F238E27FC236}">
                <a16:creationId xmlns:a16="http://schemas.microsoft.com/office/drawing/2014/main" id="{E267F9CC-2270-7FA2-8E87-2D74F4DBAC9F}"/>
              </a:ext>
            </a:extLst>
          </p:cNvPr>
          <p:cNvSpPr txBox="1"/>
          <p:nvPr/>
        </p:nvSpPr>
        <p:spPr>
          <a:xfrm>
            <a:off x="4014295" y="4728165"/>
            <a:ext cx="3250105" cy="830997"/>
          </a:xfrm>
          <a:prstGeom prst="rect">
            <a:avLst/>
          </a:prstGeom>
          <a:solidFill>
            <a:srgbClr val="FFFF00"/>
          </a:solidFill>
          <a:ln w="25400">
            <a:noFill/>
          </a:ln>
        </p:spPr>
        <p:txBody>
          <a:bodyPr wrap="square" rtlCol="0">
            <a:spAutoFit/>
          </a:bodyPr>
          <a:lstStyle/>
          <a:p>
            <a:r>
              <a:rPr lang="de-DE" sz="1600" kern="0" dirty="0"/>
              <a:t>Fügen Sie hier die Daten der Kontaktperson(en) ein und löschen Sie den gelben Kasten.</a:t>
            </a:r>
          </a:p>
        </p:txBody>
      </p:sp>
      <p:sp>
        <p:nvSpPr>
          <p:cNvPr id="10" name="Datumsplatzhalter 3">
            <a:extLst>
              <a:ext uri="{FF2B5EF4-FFF2-40B4-BE49-F238E27FC236}">
                <a16:creationId xmlns:a16="http://schemas.microsoft.com/office/drawing/2014/main" id="{AB664E22-FC55-9209-2793-522B337A5520}"/>
              </a:ext>
            </a:extLst>
          </p:cNvPr>
          <p:cNvSpPr>
            <a:spLocks noGrp="1"/>
          </p:cNvSpPr>
          <p:nvPr>
            <p:ph type="dt" sz="half" idx="10"/>
          </p:nvPr>
        </p:nvSpPr>
        <p:spPr>
          <a:xfrm>
            <a:off x="347030" y="6360048"/>
            <a:ext cx="2153893" cy="365124"/>
          </a:xfrm>
        </p:spPr>
        <p:txBody>
          <a:bodyPr/>
          <a:lstStyle/>
          <a:p>
            <a:fld id="{DAF685D8-4D19-4C36-90AF-649C0556C7DC}" type="datetime1">
              <a:rPr lang="de-DE" smtClean="0"/>
              <a:t>24.11.2022</a:t>
            </a:fld>
            <a:endParaRPr lang="de-DE" dirty="0"/>
          </a:p>
        </p:txBody>
      </p:sp>
      <p:sp>
        <p:nvSpPr>
          <p:cNvPr id="12" name="Foliennummernplatzhalter 5">
            <a:extLst>
              <a:ext uri="{FF2B5EF4-FFF2-40B4-BE49-F238E27FC236}">
                <a16:creationId xmlns:a16="http://schemas.microsoft.com/office/drawing/2014/main" id="{6F3817C0-156E-5885-C199-59C6DD12887C}"/>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40</a:t>
            </a:fld>
            <a:endParaRPr lang="de-DE" dirty="0"/>
          </a:p>
        </p:txBody>
      </p:sp>
    </p:spTree>
    <p:extLst>
      <p:ext uri="{BB962C8B-B14F-4D97-AF65-F5344CB8AC3E}">
        <p14:creationId xmlns:p14="http://schemas.microsoft.com/office/powerpoint/2010/main" val="2191591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7C8ABAE4-27AD-4311-859D-A3A62C1288E4}"/>
              </a:ext>
            </a:extLst>
          </p:cNvPr>
          <p:cNvSpPr/>
          <p:nvPr/>
        </p:nvSpPr>
        <p:spPr>
          <a:xfrm>
            <a:off x="6447261" y="1640504"/>
            <a:ext cx="3928922" cy="1491723"/>
          </a:xfrm>
          <a:prstGeom prst="rect">
            <a:avLst/>
          </a:prstGeom>
          <a:solidFill>
            <a:srgbClr val="216DAF"/>
          </a:solidFill>
          <a:ln w="28575">
            <a:solidFill>
              <a:srgbClr val="356C9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sz="3200">
              <a:solidFill>
                <a:schemeClr val="bg1"/>
              </a:solidFill>
            </a:endParaRPr>
          </a:p>
        </p:txBody>
      </p:sp>
      <p:sp>
        <p:nvSpPr>
          <p:cNvPr id="11" name="Rechteck 10">
            <a:extLst>
              <a:ext uri="{FF2B5EF4-FFF2-40B4-BE49-F238E27FC236}">
                <a16:creationId xmlns:a16="http://schemas.microsoft.com/office/drawing/2014/main" id="{9CAC3AAA-A47D-4C2D-890C-D149A2F46CC9}"/>
              </a:ext>
            </a:extLst>
          </p:cNvPr>
          <p:cNvSpPr/>
          <p:nvPr/>
        </p:nvSpPr>
        <p:spPr>
          <a:xfrm>
            <a:off x="3098492" y="3562697"/>
            <a:ext cx="4153830" cy="1368966"/>
          </a:xfrm>
          <a:prstGeom prst="rect">
            <a:avLst/>
          </a:prstGeom>
          <a:solidFill>
            <a:srgbClr val="216DAF"/>
          </a:solidFill>
          <a:ln w="28575">
            <a:solidFill>
              <a:srgbClr val="216DA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5" name="Rechteck 4">
            <a:extLst>
              <a:ext uri="{FF2B5EF4-FFF2-40B4-BE49-F238E27FC236}">
                <a16:creationId xmlns:a16="http://schemas.microsoft.com/office/drawing/2014/main" id="{271869EB-4CB1-4560-999B-8352133DAC7D}"/>
              </a:ext>
            </a:extLst>
          </p:cNvPr>
          <p:cNvSpPr/>
          <p:nvPr/>
        </p:nvSpPr>
        <p:spPr>
          <a:xfrm>
            <a:off x="896987" y="1786704"/>
            <a:ext cx="3207871" cy="1149365"/>
          </a:xfrm>
          <a:prstGeom prst="rect">
            <a:avLst/>
          </a:prstGeom>
          <a:solidFill>
            <a:srgbClr val="216DAF"/>
          </a:solidFill>
          <a:ln w="28575">
            <a:solidFill>
              <a:srgbClr val="216DA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solidFill>
                <a:schemeClr val="bg1"/>
              </a:solidFill>
            </a:endParaRPr>
          </a:p>
        </p:txBody>
      </p:sp>
      <p:sp>
        <p:nvSpPr>
          <p:cNvPr id="4" name="Datumsplatzhalter 3">
            <a:extLst>
              <a:ext uri="{FF2B5EF4-FFF2-40B4-BE49-F238E27FC236}">
                <a16:creationId xmlns:a16="http://schemas.microsoft.com/office/drawing/2014/main" id="{1E0E9B4A-7A87-45AF-8239-B40B46366064}"/>
              </a:ext>
            </a:extLst>
          </p:cNvPr>
          <p:cNvSpPr>
            <a:spLocks noGrp="1"/>
          </p:cNvSpPr>
          <p:nvPr>
            <p:ph type="dt" sz="half" idx="10"/>
          </p:nvPr>
        </p:nvSpPr>
        <p:spPr/>
        <p:txBody>
          <a:bodyPr/>
          <a:lstStyle/>
          <a:p>
            <a:fld id="{DAF685D8-4D19-4C36-90AF-649C0556C7DC}" type="datetime1">
              <a:rPr lang="de-DE" smtClean="0"/>
              <a:t>24.11.2022</a:t>
            </a:fld>
            <a:endParaRPr lang="de-DE"/>
          </a:p>
        </p:txBody>
      </p:sp>
      <p:sp>
        <p:nvSpPr>
          <p:cNvPr id="7" name="Rechteck 6">
            <a:extLst>
              <a:ext uri="{FF2B5EF4-FFF2-40B4-BE49-F238E27FC236}">
                <a16:creationId xmlns:a16="http://schemas.microsoft.com/office/drawing/2014/main" id="{C177A2A7-BC3A-41DE-8AFF-E2313F868260}"/>
              </a:ext>
            </a:extLst>
          </p:cNvPr>
          <p:cNvSpPr/>
          <p:nvPr/>
        </p:nvSpPr>
        <p:spPr>
          <a:xfrm>
            <a:off x="316159" y="5778433"/>
            <a:ext cx="9917170" cy="369332"/>
          </a:xfrm>
          <a:prstGeom prst="rect">
            <a:avLst/>
          </a:prstGeom>
        </p:spPr>
        <p:txBody>
          <a:bodyPr wrap="square">
            <a:spAutoFit/>
          </a:bodyPr>
          <a:lstStyle/>
          <a:p>
            <a:r>
              <a:rPr lang="de-DE" dirty="0">
                <a:sym typeface="Wingdings" panose="05000000000000000000" pitchFamily="2" charset="2"/>
              </a:rPr>
              <a:t>Hinweis: Es werden </a:t>
            </a:r>
            <a:r>
              <a:rPr lang="de-DE" u="sng" dirty="0">
                <a:sym typeface="Wingdings" panose="05000000000000000000" pitchFamily="2" charset="2"/>
              </a:rPr>
              <a:t>keine</a:t>
            </a:r>
            <a:r>
              <a:rPr lang="de-DE" dirty="0">
                <a:sym typeface="Wingdings" panose="05000000000000000000" pitchFamily="2" charset="2"/>
              </a:rPr>
              <a:t> personenbezogenen Daten weitergegeben oder veröffentlicht.</a:t>
            </a:r>
            <a:endParaRPr lang="de-DE" sz="1600" dirty="0"/>
          </a:p>
        </p:txBody>
      </p:sp>
      <p:sp>
        <p:nvSpPr>
          <p:cNvPr id="8" name="Textfeld 7">
            <a:extLst>
              <a:ext uri="{FF2B5EF4-FFF2-40B4-BE49-F238E27FC236}">
                <a16:creationId xmlns:a16="http://schemas.microsoft.com/office/drawing/2014/main" id="{1D456B47-244C-4FF1-81C9-662BCFCCA39F}"/>
              </a:ext>
            </a:extLst>
          </p:cNvPr>
          <p:cNvSpPr txBox="1"/>
          <p:nvPr/>
        </p:nvSpPr>
        <p:spPr>
          <a:xfrm>
            <a:off x="3119782" y="3708571"/>
            <a:ext cx="4111249" cy="1077218"/>
          </a:xfrm>
          <a:prstGeom prst="rect">
            <a:avLst/>
          </a:prstGeom>
          <a:noFill/>
        </p:spPr>
        <p:txBody>
          <a:bodyPr wrap="square" rtlCol="0">
            <a:spAutoFit/>
          </a:bodyPr>
          <a:lstStyle/>
          <a:p>
            <a:pPr algn="ctr">
              <a:buClr>
                <a:srgbClr val="216DAF"/>
              </a:buClr>
            </a:pPr>
            <a:r>
              <a:rPr lang="de-DE" sz="3200" dirty="0">
                <a:solidFill>
                  <a:schemeClr val="bg1"/>
                </a:solidFill>
              </a:rPr>
              <a:t>Wie geht es Ihnen bei Ihrer Arbeit zur Zeit?</a:t>
            </a:r>
          </a:p>
        </p:txBody>
      </p:sp>
      <p:sp>
        <p:nvSpPr>
          <p:cNvPr id="3" name="Textfeld 2">
            <a:extLst>
              <a:ext uri="{FF2B5EF4-FFF2-40B4-BE49-F238E27FC236}">
                <a16:creationId xmlns:a16="http://schemas.microsoft.com/office/drawing/2014/main" id="{19C21753-5DD0-421C-B731-FED4554BC5F4}"/>
              </a:ext>
            </a:extLst>
          </p:cNvPr>
          <p:cNvSpPr txBox="1"/>
          <p:nvPr/>
        </p:nvSpPr>
        <p:spPr>
          <a:xfrm>
            <a:off x="1069558" y="2067417"/>
            <a:ext cx="2946400" cy="584775"/>
          </a:xfrm>
          <a:prstGeom prst="rect">
            <a:avLst/>
          </a:prstGeom>
          <a:noFill/>
        </p:spPr>
        <p:txBody>
          <a:bodyPr wrap="square" rtlCol="0">
            <a:spAutoFit/>
          </a:bodyPr>
          <a:lstStyle/>
          <a:p>
            <a:pPr>
              <a:buClr>
                <a:srgbClr val="216DAF"/>
              </a:buClr>
            </a:pPr>
            <a:r>
              <a:rPr lang="de-DE" sz="3200" dirty="0">
                <a:solidFill>
                  <a:schemeClr val="bg1"/>
                </a:solidFill>
              </a:rPr>
              <a:t>Wie heißen Sie?</a:t>
            </a:r>
          </a:p>
        </p:txBody>
      </p:sp>
      <p:sp>
        <p:nvSpPr>
          <p:cNvPr id="9" name="Textfeld 8">
            <a:extLst>
              <a:ext uri="{FF2B5EF4-FFF2-40B4-BE49-F238E27FC236}">
                <a16:creationId xmlns:a16="http://schemas.microsoft.com/office/drawing/2014/main" id="{4C722BCF-9009-4679-815C-009001B8605F}"/>
              </a:ext>
            </a:extLst>
          </p:cNvPr>
          <p:cNvSpPr txBox="1"/>
          <p:nvPr/>
        </p:nvSpPr>
        <p:spPr>
          <a:xfrm>
            <a:off x="6447261" y="1847756"/>
            <a:ext cx="3928922" cy="1077218"/>
          </a:xfrm>
          <a:prstGeom prst="rect">
            <a:avLst/>
          </a:prstGeom>
          <a:noFill/>
        </p:spPr>
        <p:txBody>
          <a:bodyPr wrap="square" rtlCol="0">
            <a:spAutoFit/>
          </a:bodyPr>
          <a:lstStyle/>
          <a:p>
            <a:pPr algn="ctr">
              <a:buClr>
                <a:srgbClr val="216DAF"/>
              </a:buClr>
            </a:pPr>
            <a:r>
              <a:rPr lang="de-DE" sz="3200" dirty="0">
                <a:solidFill>
                  <a:schemeClr val="bg1"/>
                </a:solidFill>
              </a:rPr>
              <a:t>In welcher Abteilung arbeiten Sie?</a:t>
            </a:r>
          </a:p>
        </p:txBody>
      </p:sp>
      <p:pic>
        <p:nvPicPr>
          <p:cNvPr id="16" name="Grafik 15" descr="Fragen Silhouette">
            <a:extLst>
              <a:ext uri="{FF2B5EF4-FFF2-40B4-BE49-F238E27FC236}">
                <a16:creationId xmlns:a16="http://schemas.microsoft.com/office/drawing/2014/main" id="{8D2FC073-3E64-4946-C980-DEDF171E44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95843" y="3881761"/>
            <a:ext cx="1808055" cy="1808055"/>
          </a:xfrm>
          <a:prstGeom prst="rect">
            <a:avLst/>
          </a:prstGeom>
        </p:spPr>
      </p:pic>
      <p:sp>
        <p:nvSpPr>
          <p:cNvPr id="17" name="Titel 16">
            <a:extLst>
              <a:ext uri="{FF2B5EF4-FFF2-40B4-BE49-F238E27FC236}">
                <a16:creationId xmlns:a16="http://schemas.microsoft.com/office/drawing/2014/main" id="{66003F2D-2AEB-C28B-ADA3-1CD30F83FCF4}"/>
              </a:ext>
            </a:extLst>
          </p:cNvPr>
          <p:cNvSpPr>
            <a:spLocks noGrp="1"/>
          </p:cNvSpPr>
          <p:nvPr>
            <p:ph type="title"/>
          </p:nvPr>
        </p:nvSpPr>
        <p:spPr/>
        <p:txBody>
          <a:bodyPr/>
          <a:lstStyle/>
          <a:p>
            <a:r>
              <a:rPr lang="de-DE" dirty="0">
                <a:solidFill>
                  <a:srgbClr val="216DAF"/>
                </a:solidFill>
              </a:rPr>
              <a:t>Nun würden wir Sie gerne kennenlernen!</a:t>
            </a:r>
          </a:p>
        </p:txBody>
      </p:sp>
      <p:sp>
        <p:nvSpPr>
          <p:cNvPr id="14" name="Foliennummernplatzhalter 5">
            <a:extLst>
              <a:ext uri="{FF2B5EF4-FFF2-40B4-BE49-F238E27FC236}">
                <a16:creationId xmlns:a16="http://schemas.microsoft.com/office/drawing/2014/main" id="{836B651F-94BE-4C49-22A4-A4CD6B9B3655}"/>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5</a:t>
            </a:fld>
            <a:endParaRPr lang="de-DE" dirty="0"/>
          </a:p>
        </p:txBody>
      </p:sp>
    </p:spTree>
    <p:extLst>
      <p:ext uri="{BB962C8B-B14F-4D97-AF65-F5344CB8AC3E}">
        <p14:creationId xmlns:p14="http://schemas.microsoft.com/office/powerpoint/2010/main" val="2347491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1E0E9B4A-7A87-45AF-8239-B40B46366064}"/>
              </a:ext>
            </a:extLst>
          </p:cNvPr>
          <p:cNvSpPr>
            <a:spLocks noGrp="1"/>
          </p:cNvSpPr>
          <p:nvPr>
            <p:ph type="dt" sz="half" idx="10"/>
          </p:nvPr>
        </p:nvSpPr>
        <p:spPr/>
        <p:txBody>
          <a:bodyPr/>
          <a:lstStyle/>
          <a:p>
            <a:fld id="{DAF685D8-4D19-4C36-90AF-649C0556C7DC}" type="datetime1">
              <a:rPr lang="de-DE" smtClean="0"/>
              <a:t>24.11.2022</a:t>
            </a:fld>
            <a:endParaRPr lang="de-DE" dirty="0"/>
          </a:p>
        </p:txBody>
      </p:sp>
      <p:sp>
        <p:nvSpPr>
          <p:cNvPr id="3" name="Textfeld 2">
            <a:extLst>
              <a:ext uri="{FF2B5EF4-FFF2-40B4-BE49-F238E27FC236}">
                <a16:creationId xmlns:a16="http://schemas.microsoft.com/office/drawing/2014/main" id="{44A6E9AC-C5E5-461D-979A-A3D6DE457B5B}"/>
              </a:ext>
            </a:extLst>
          </p:cNvPr>
          <p:cNvSpPr txBox="1"/>
          <p:nvPr/>
        </p:nvSpPr>
        <p:spPr>
          <a:xfrm>
            <a:off x="310293" y="1354891"/>
            <a:ext cx="10365815" cy="5016758"/>
          </a:xfrm>
          <a:prstGeom prst="rect">
            <a:avLst/>
          </a:prstGeom>
          <a:noFill/>
        </p:spPr>
        <p:txBody>
          <a:bodyPr wrap="square" rtlCol="0">
            <a:spAutoFit/>
          </a:bodyPr>
          <a:lstStyle/>
          <a:p>
            <a:r>
              <a:rPr lang="de-DE" sz="2400" dirty="0"/>
              <a:t>Damit </a:t>
            </a:r>
            <a:r>
              <a:rPr lang="de-DE" sz="2400" b="1" dirty="0">
                <a:solidFill>
                  <a:srgbClr val="216DAF"/>
                </a:solidFill>
              </a:rPr>
              <a:t>keine Rückschlüsse auf Ihre Person</a:t>
            </a:r>
            <a:r>
              <a:rPr lang="de-DE" sz="2400" b="1" dirty="0"/>
              <a:t> </a:t>
            </a:r>
            <a:r>
              <a:rPr lang="de-DE" sz="2400" dirty="0"/>
              <a:t>möglich sind, haben wir </a:t>
            </a:r>
          </a:p>
          <a:p>
            <a:r>
              <a:rPr lang="de-DE" sz="2400" dirty="0"/>
              <a:t>einen </a:t>
            </a:r>
            <a:r>
              <a:rPr lang="de-DE" sz="2400" dirty="0" err="1"/>
              <a:t>Pseudonymisierungscode</a:t>
            </a:r>
            <a:r>
              <a:rPr lang="de-DE" sz="2400" dirty="0"/>
              <a:t> entworfen.</a:t>
            </a:r>
            <a:br>
              <a:rPr lang="de-DE" sz="2400" dirty="0"/>
            </a:br>
            <a:br>
              <a:rPr lang="de-DE" sz="2400" dirty="0"/>
            </a:br>
            <a:r>
              <a:rPr lang="de-DE" sz="2400" dirty="0"/>
              <a:t>Das sind die Bestandteile des Codes:</a:t>
            </a:r>
            <a:br>
              <a:rPr lang="de-DE" sz="2400" dirty="0"/>
            </a:br>
            <a:r>
              <a:rPr lang="de-DE" sz="2400" dirty="0"/>
              <a:t>1. </a:t>
            </a:r>
            <a:r>
              <a:rPr lang="de-DE" sz="2400" i="1" dirty="0"/>
              <a:t>Der erste Buchstabe des Vornamens Ihrer Mutter (Beispiel: </a:t>
            </a:r>
            <a:r>
              <a:rPr lang="de-DE" sz="2400" b="1" i="1" dirty="0">
                <a:solidFill>
                  <a:srgbClr val="216DAF"/>
                </a:solidFill>
              </a:rPr>
              <a:t>E</a:t>
            </a:r>
            <a:r>
              <a:rPr lang="de-DE" sz="2400" i="1" dirty="0"/>
              <a:t>lke)</a:t>
            </a:r>
            <a:br>
              <a:rPr lang="de-DE" sz="2400" dirty="0"/>
            </a:br>
            <a:r>
              <a:rPr lang="de-DE" sz="2400" dirty="0"/>
              <a:t>2. </a:t>
            </a:r>
            <a:r>
              <a:rPr lang="de-DE" sz="2400" i="1" dirty="0"/>
              <a:t>Der erste Buchstabe des Mädchennamens Ihrer Mutter (Beispiel: </a:t>
            </a:r>
            <a:r>
              <a:rPr lang="de-DE" sz="2400" b="1" i="1" dirty="0">
                <a:solidFill>
                  <a:srgbClr val="216DAF"/>
                </a:solidFill>
              </a:rPr>
              <a:t>M</a:t>
            </a:r>
            <a:r>
              <a:rPr lang="de-DE" sz="2400" i="1" dirty="0"/>
              <a:t>üller)</a:t>
            </a:r>
            <a:br>
              <a:rPr lang="de-DE" sz="2400" dirty="0"/>
            </a:br>
            <a:r>
              <a:rPr lang="de-DE" sz="2400" dirty="0"/>
              <a:t>3. </a:t>
            </a:r>
            <a:r>
              <a:rPr lang="de-DE" sz="2400" i="1" dirty="0"/>
              <a:t>Der letzte Buchstabe Ihres eigenen Vornamens (Beispiel: Andrea</a:t>
            </a:r>
            <a:r>
              <a:rPr lang="de-DE" sz="2400" b="1" i="1" dirty="0">
                <a:solidFill>
                  <a:srgbClr val="216DAF"/>
                </a:solidFill>
              </a:rPr>
              <a:t>s</a:t>
            </a:r>
            <a:r>
              <a:rPr lang="de-DE" sz="2400" i="1" dirty="0"/>
              <a:t>)</a:t>
            </a:r>
            <a:br>
              <a:rPr lang="de-DE" sz="2400" dirty="0"/>
            </a:br>
            <a:r>
              <a:rPr lang="de-DE" sz="2400" dirty="0"/>
              <a:t>4. </a:t>
            </a:r>
            <a:r>
              <a:rPr lang="de-DE" sz="2400" i="1" dirty="0"/>
              <a:t>Die zweistellige Ziffer Ihres eigenen Geburtstages (Beispiel: </a:t>
            </a:r>
            <a:r>
              <a:rPr lang="de-DE" sz="2400" b="1" i="1" dirty="0">
                <a:solidFill>
                  <a:srgbClr val="216DAF"/>
                </a:solidFill>
              </a:rPr>
              <a:t>04</a:t>
            </a:r>
            <a:r>
              <a:rPr lang="de-DE" sz="2400" i="1" dirty="0"/>
              <a:t>.12.1990)</a:t>
            </a:r>
          </a:p>
          <a:p>
            <a:endParaRPr lang="de-DE" sz="2400" i="1" dirty="0"/>
          </a:p>
          <a:p>
            <a:r>
              <a:rPr lang="de-DE" sz="2400" dirty="0"/>
              <a:t>Code (Beispiel): </a:t>
            </a:r>
            <a:r>
              <a:rPr lang="de-DE" sz="2400" b="1" dirty="0">
                <a:solidFill>
                  <a:srgbClr val="216DAF"/>
                </a:solidFill>
              </a:rPr>
              <a:t>EMS04</a:t>
            </a:r>
            <a:br>
              <a:rPr lang="de-DE" sz="2400" dirty="0"/>
            </a:br>
            <a:r>
              <a:rPr lang="de-DE" sz="2400" dirty="0"/>
              <a:t>Wenn Sie den jeweiligen Namen nicht kennen, schreiben Sie statt des Buchstabens ein X.</a:t>
            </a:r>
            <a:br>
              <a:rPr lang="de-DE" sz="2400" dirty="0"/>
            </a:br>
            <a:endParaRPr lang="de-DE" sz="2400" dirty="0"/>
          </a:p>
        </p:txBody>
      </p:sp>
      <p:sp>
        <p:nvSpPr>
          <p:cNvPr id="10" name="Titel 9">
            <a:extLst>
              <a:ext uri="{FF2B5EF4-FFF2-40B4-BE49-F238E27FC236}">
                <a16:creationId xmlns:a16="http://schemas.microsoft.com/office/drawing/2014/main" id="{0BB946C8-1A6B-4F57-2FEF-B337F73B0585}"/>
              </a:ext>
            </a:extLst>
          </p:cNvPr>
          <p:cNvSpPr>
            <a:spLocks noGrp="1"/>
          </p:cNvSpPr>
          <p:nvPr>
            <p:ph type="title"/>
          </p:nvPr>
        </p:nvSpPr>
        <p:spPr>
          <a:xfrm>
            <a:off x="336755" y="239535"/>
            <a:ext cx="10515600" cy="1325563"/>
          </a:xfrm>
        </p:spPr>
        <p:txBody>
          <a:bodyPr/>
          <a:lstStyle/>
          <a:p>
            <a:r>
              <a:rPr lang="de-DE" dirty="0">
                <a:solidFill>
                  <a:srgbClr val="216DAF"/>
                </a:solidFill>
              </a:rPr>
              <a:t>Anonymisierung Ihrer Daten</a:t>
            </a:r>
          </a:p>
        </p:txBody>
      </p:sp>
      <p:sp>
        <p:nvSpPr>
          <p:cNvPr id="8" name="Denkblase: wolkenförmig 8">
            <a:extLst>
              <a:ext uri="{FF2B5EF4-FFF2-40B4-BE49-F238E27FC236}">
                <a16:creationId xmlns:a16="http://schemas.microsoft.com/office/drawing/2014/main" id="{4019B733-EFA2-582E-AF49-26854B440AD9}"/>
              </a:ext>
            </a:extLst>
          </p:cNvPr>
          <p:cNvSpPr/>
          <p:nvPr/>
        </p:nvSpPr>
        <p:spPr>
          <a:xfrm>
            <a:off x="9221905" y="1354891"/>
            <a:ext cx="2623063" cy="1434701"/>
          </a:xfrm>
          <a:prstGeom prst="cloudCallout">
            <a:avLst>
              <a:gd name="adj1" fmla="val -62630"/>
              <a:gd name="adj2" fmla="val 66281"/>
            </a:avLst>
          </a:prstGeom>
          <a:solidFill>
            <a:srgbClr val="216D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dirty="0"/>
          </a:p>
          <a:p>
            <a:pPr algn="ctr"/>
            <a:r>
              <a:rPr lang="de-DE" sz="1400" dirty="0"/>
              <a:t>Bitte notieren Sie sich Ihren Code für später.</a:t>
            </a:r>
          </a:p>
        </p:txBody>
      </p:sp>
      <p:sp>
        <p:nvSpPr>
          <p:cNvPr id="7" name="Foliennummernplatzhalter 5">
            <a:extLst>
              <a:ext uri="{FF2B5EF4-FFF2-40B4-BE49-F238E27FC236}">
                <a16:creationId xmlns:a16="http://schemas.microsoft.com/office/drawing/2014/main" id="{ABA87F81-E102-ACE3-3D47-7FD2F3BC3553}"/>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6</a:t>
            </a:fld>
            <a:endParaRPr lang="de-DE" dirty="0"/>
          </a:p>
        </p:txBody>
      </p:sp>
    </p:spTree>
    <p:extLst>
      <p:ext uri="{BB962C8B-B14F-4D97-AF65-F5344CB8AC3E}">
        <p14:creationId xmlns:p14="http://schemas.microsoft.com/office/powerpoint/2010/main" val="1476329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3A0C3C2-D65B-4342-9729-CBB77EFA8DF9}"/>
              </a:ext>
            </a:extLst>
          </p:cNvPr>
          <p:cNvSpPr>
            <a:spLocks noGrp="1"/>
          </p:cNvSpPr>
          <p:nvPr>
            <p:ph idx="1"/>
          </p:nvPr>
        </p:nvSpPr>
        <p:spPr/>
        <p:txBody>
          <a:bodyPr>
            <a:normAutofit/>
          </a:bodyPr>
          <a:lstStyle/>
          <a:p>
            <a:pPr marL="0" indent="0">
              <a:buNone/>
            </a:pPr>
            <a:endParaRPr lang="de-DE" dirty="0"/>
          </a:p>
          <a:p>
            <a:endParaRPr lang="de-DE" dirty="0"/>
          </a:p>
          <a:p>
            <a:endParaRPr lang="de-DE" dirty="0"/>
          </a:p>
          <a:p>
            <a:endParaRPr lang="de-DE" dirty="0"/>
          </a:p>
          <a:p>
            <a:endParaRPr lang="de-DE" dirty="0"/>
          </a:p>
          <a:p>
            <a:pPr marL="0" indent="0">
              <a:buClr>
                <a:srgbClr val="216DAF"/>
              </a:buClr>
              <a:buNone/>
            </a:pPr>
            <a:endParaRPr lang="de-DE" sz="2000" dirty="0"/>
          </a:p>
          <a:p>
            <a:pPr>
              <a:buClr>
                <a:srgbClr val="216DAF"/>
              </a:buClr>
            </a:pPr>
            <a:endParaRPr lang="de-DE" sz="2400" dirty="0"/>
          </a:p>
          <a:p>
            <a:pPr>
              <a:buClr>
                <a:srgbClr val="216DAF"/>
              </a:buClr>
            </a:pPr>
            <a:endParaRPr lang="de-DE" sz="2400" dirty="0"/>
          </a:p>
          <a:p>
            <a:pPr marL="457200" lvl="1" indent="0">
              <a:buNone/>
            </a:pPr>
            <a:endParaRPr lang="de-DE" dirty="0"/>
          </a:p>
        </p:txBody>
      </p:sp>
      <p:sp>
        <p:nvSpPr>
          <p:cNvPr id="2" name="Titel 1">
            <a:extLst>
              <a:ext uri="{FF2B5EF4-FFF2-40B4-BE49-F238E27FC236}">
                <a16:creationId xmlns:a16="http://schemas.microsoft.com/office/drawing/2014/main" id="{1502F72D-1907-4CDE-92DD-6CBD0FE0E6DB}"/>
              </a:ext>
            </a:extLst>
          </p:cNvPr>
          <p:cNvSpPr>
            <a:spLocks noGrp="1"/>
          </p:cNvSpPr>
          <p:nvPr>
            <p:ph type="title"/>
          </p:nvPr>
        </p:nvSpPr>
        <p:spPr>
          <a:xfrm>
            <a:off x="336755" y="239535"/>
            <a:ext cx="10515600" cy="1325563"/>
          </a:xfrm>
        </p:spPr>
        <p:txBody>
          <a:bodyPr/>
          <a:lstStyle/>
          <a:p>
            <a:r>
              <a:rPr lang="de-DE" dirty="0">
                <a:solidFill>
                  <a:srgbClr val="216DAF"/>
                </a:solidFill>
              </a:rPr>
              <a:t>Agenda</a:t>
            </a:r>
          </a:p>
        </p:txBody>
      </p:sp>
      <p:sp>
        <p:nvSpPr>
          <p:cNvPr id="46" name="Textfeld 45">
            <a:extLst>
              <a:ext uri="{FF2B5EF4-FFF2-40B4-BE49-F238E27FC236}">
                <a16:creationId xmlns:a16="http://schemas.microsoft.com/office/drawing/2014/main" id="{D6D191D1-E5F3-40E9-8B92-A200BF30C990}"/>
              </a:ext>
            </a:extLst>
          </p:cNvPr>
          <p:cNvSpPr txBox="1"/>
          <p:nvPr/>
        </p:nvSpPr>
        <p:spPr>
          <a:xfrm rot="19795277">
            <a:off x="3732603" y="2312709"/>
            <a:ext cx="3982896" cy="830997"/>
          </a:xfrm>
          <a:prstGeom prst="rect">
            <a:avLst/>
          </a:prstGeom>
          <a:noFill/>
        </p:spPr>
        <p:txBody>
          <a:bodyPr wrap="square" rtlCol="0">
            <a:spAutoFit/>
          </a:bodyPr>
          <a:lstStyle/>
          <a:p>
            <a:r>
              <a:rPr lang="de-DE" sz="2400" b="1" dirty="0">
                <a:solidFill>
                  <a:srgbClr val="216DAF"/>
                </a:solidFill>
              </a:rPr>
              <a:t>2. Kurzeinführung zum Thema Unterbrechungen</a:t>
            </a:r>
          </a:p>
        </p:txBody>
      </p:sp>
      <p:cxnSp>
        <p:nvCxnSpPr>
          <p:cNvPr id="47" name="Gerader Verbinder 46">
            <a:extLst>
              <a:ext uri="{FF2B5EF4-FFF2-40B4-BE49-F238E27FC236}">
                <a16:creationId xmlns:a16="http://schemas.microsoft.com/office/drawing/2014/main" id="{35E7D22E-826D-43E1-A2CA-153CF07058A2}"/>
              </a:ext>
            </a:extLst>
          </p:cNvPr>
          <p:cNvCxnSpPr>
            <a:cxnSpLocks/>
          </p:cNvCxnSpPr>
          <p:nvPr/>
        </p:nvCxnSpPr>
        <p:spPr>
          <a:xfrm flipV="1">
            <a:off x="1121745" y="4094041"/>
            <a:ext cx="8278409" cy="4973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9" name="Flussdiagramm: Verbinder 48">
            <a:extLst>
              <a:ext uri="{FF2B5EF4-FFF2-40B4-BE49-F238E27FC236}">
                <a16:creationId xmlns:a16="http://schemas.microsoft.com/office/drawing/2014/main" id="{F8934D2D-B5AE-4FBA-A540-724231F4B945}"/>
              </a:ext>
            </a:extLst>
          </p:cNvPr>
          <p:cNvSpPr/>
          <p:nvPr/>
        </p:nvSpPr>
        <p:spPr>
          <a:xfrm rot="1397">
            <a:off x="8196020" y="3954924"/>
            <a:ext cx="322158" cy="320762"/>
          </a:xfrm>
          <a:prstGeom prst="flowChartConnector">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feld 49">
            <a:extLst>
              <a:ext uri="{FF2B5EF4-FFF2-40B4-BE49-F238E27FC236}">
                <a16:creationId xmlns:a16="http://schemas.microsoft.com/office/drawing/2014/main" id="{D66315E5-5FFD-4162-8D24-54D92A5640BF}"/>
              </a:ext>
            </a:extLst>
          </p:cNvPr>
          <p:cNvSpPr txBox="1"/>
          <p:nvPr/>
        </p:nvSpPr>
        <p:spPr>
          <a:xfrm rot="19833132">
            <a:off x="7913485" y="2533451"/>
            <a:ext cx="3805087" cy="461665"/>
          </a:xfrm>
          <a:prstGeom prst="rect">
            <a:avLst/>
          </a:prstGeom>
          <a:noFill/>
        </p:spPr>
        <p:txBody>
          <a:bodyPr wrap="square" rtlCol="0">
            <a:spAutoFit/>
          </a:bodyPr>
          <a:lstStyle/>
          <a:p>
            <a:r>
              <a:rPr lang="de-DE" sz="2400" dirty="0"/>
              <a:t>4. Abschluss &amp; Fragerunde</a:t>
            </a:r>
          </a:p>
        </p:txBody>
      </p:sp>
      <p:sp>
        <p:nvSpPr>
          <p:cNvPr id="51" name="Flussdiagramm: Verbinder 50">
            <a:extLst>
              <a:ext uri="{FF2B5EF4-FFF2-40B4-BE49-F238E27FC236}">
                <a16:creationId xmlns:a16="http://schemas.microsoft.com/office/drawing/2014/main" id="{FC7219B3-00DD-4262-A4F2-CAE41173DFD3}"/>
              </a:ext>
            </a:extLst>
          </p:cNvPr>
          <p:cNvSpPr/>
          <p:nvPr/>
        </p:nvSpPr>
        <p:spPr>
          <a:xfrm rot="1397">
            <a:off x="5946353" y="3933659"/>
            <a:ext cx="322158" cy="320762"/>
          </a:xfrm>
          <a:prstGeom prst="flowChartConnector">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Flussdiagramm: Verbinder 51">
            <a:extLst>
              <a:ext uri="{FF2B5EF4-FFF2-40B4-BE49-F238E27FC236}">
                <a16:creationId xmlns:a16="http://schemas.microsoft.com/office/drawing/2014/main" id="{8D88CF9A-F4BE-4DE3-A538-5DB428DF14F1}"/>
              </a:ext>
            </a:extLst>
          </p:cNvPr>
          <p:cNvSpPr/>
          <p:nvPr/>
        </p:nvSpPr>
        <p:spPr>
          <a:xfrm rot="1397">
            <a:off x="1800511" y="3954925"/>
            <a:ext cx="322158" cy="320762"/>
          </a:xfrm>
          <a:prstGeom prst="flowChartConnector">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FA319211-A6FE-4229-BD78-0259EE36C704}"/>
              </a:ext>
            </a:extLst>
          </p:cNvPr>
          <p:cNvSpPr txBox="1"/>
          <p:nvPr/>
        </p:nvSpPr>
        <p:spPr>
          <a:xfrm rot="19790989">
            <a:off x="5720589" y="2486757"/>
            <a:ext cx="4004579" cy="461665"/>
          </a:xfrm>
          <a:prstGeom prst="rect">
            <a:avLst/>
          </a:prstGeom>
          <a:noFill/>
        </p:spPr>
        <p:txBody>
          <a:bodyPr wrap="square" rtlCol="0">
            <a:spAutoFit/>
          </a:bodyPr>
          <a:lstStyle/>
          <a:p>
            <a:r>
              <a:rPr lang="de-DE" sz="2400" dirty="0"/>
              <a:t>3. Ihre Selbstbeobachtung</a:t>
            </a:r>
          </a:p>
        </p:txBody>
      </p:sp>
      <p:sp>
        <p:nvSpPr>
          <p:cNvPr id="14" name="Flussdiagramm: Verbinder 13">
            <a:extLst>
              <a:ext uri="{FF2B5EF4-FFF2-40B4-BE49-F238E27FC236}">
                <a16:creationId xmlns:a16="http://schemas.microsoft.com/office/drawing/2014/main" id="{D780433C-E7FB-429E-8569-E8EF9EACB3D6}"/>
              </a:ext>
            </a:extLst>
          </p:cNvPr>
          <p:cNvSpPr/>
          <p:nvPr/>
        </p:nvSpPr>
        <p:spPr>
          <a:xfrm rot="1397">
            <a:off x="3811973" y="3958525"/>
            <a:ext cx="322158" cy="320762"/>
          </a:xfrm>
          <a:prstGeom prst="flowChartConnector">
            <a:avLst/>
          </a:prstGeom>
          <a:solidFill>
            <a:srgbClr val="216DA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00762620-44DC-4A4F-8E5A-868A5C652AD5}"/>
              </a:ext>
            </a:extLst>
          </p:cNvPr>
          <p:cNvSpPr txBox="1"/>
          <p:nvPr/>
        </p:nvSpPr>
        <p:spPr>
          <a:xfrm rot="19852653">
            <a:off x="1579110" y="2507056"/>
            <a:ext cx="4004579" cy="461665"/>
          </a:xfrm>
          <a:prstGeom prst="rect">
            <a:avLst/>
          </a:prstGeom>
          <a:noFill/>
        </p:spPr>
        <p:txBody>
          <a:bodyPr wrap="square" rtlCol="0">
            <a:spAutoFit/>
          </a:bodyPr>
          <a:lstStyle/>
          <a:p>
            <a:r>
              <a:rPr lang="de-DE" sz="2400" dirty="0"/>
              <a:t>1. Begrüßung und Einführung</a:t>
            </a:r>
          </a:p>
        </p:txBody>
      </p:sp>
      <p:pic>
        <p:nvPicPr>
          <p:cNvPr id="16" name="Grafik 3">
            <a:extLst>
              <a:ext uri="{FF2B5EF4-FFF2-40B4-BE49-F238E27FC236}">
                <a16:creationId xmlns:a16="http://schemas.microsoft.com/office/drawing/2014/main" id="{9FE2ED13-984A-B765-8104-718956CEC85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5320"/>
          <a:stretch/>
        </p:blipFill>
        <p:spPr bwMode="auto">
          <a:xfrm>
            <a:off x="7427937" y="5673405"/>
            <a:ext cx="476406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Datumsplatzhalter 3">
            <a:extLst>
              <a:ext uri="{FF2B5EF4-FFF2-40B4-BE49-F238E27FC236}">
                <a16:creationId xmlns:a16="http://schemas.microsoft.com/office/drawing/2014/main" id="{379AD814-F511-D08F-AC69-886ACFA4DE73}"/>
              </a:ext>
            </a:extLst>
          </p:cNvPr>
          <p:cNvSpPr>
            <a:spLocks noGrp="1"/>
          </p:cNvSpPr>
          <p:nvPr>
            <p:ph type="dt" sz="half" idx="10"/>
          </p:nvPr>
        </p:nvSpPr>
        <p:spPr>
          <a:xfrm>
            <a:off x="347030" y="6360048"/>
            <a:ext cx="2153893" cy="365124"/>
          </a:xfrm>
        </p:spPr>
        <p:txBody>
          <a:bodyPr/>
          <a:lstStyle/>
          <a:p>
            <a:fld id="{DAF685D8-4D19-4C36-90AF-649C0556C7DC}" type="datetime1">
              <a:rPr lang="de-DE" smtClean="0"/>
              <a:t>24.11.2022</a:t>
            </a:fld>
            <a:endParaRPr lang="de-DE" dirty="0"/>
          </a:p>
        </p:txBody>
      </p:sp>
      <p:sp>
        <p:nvSpPr>
          <p:cNvPr id="19" name="Foliennummernplatzhalter 5">
            <a:extLst>
              <a:ext uri="{FF2B5EF4-FFF2-40B4-BE49-F238E27FC236}">
                <a16:creationId xmlns:a16="http://schemas.microsoft.com/office/drawing/2014/main" id="{440D0D1A-0E73-7DB7-73E8-A79E2313026E}"/>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7</a:t>
            </a:fld>
            <a:endParaRPr lang="de-DE" dirty="0"/>
          </a:p>
        </p:txBody>
      </p:sp>
    </p:spTree>
    <p:extLst>
      <p:ext uri="{BB962C8B-B14F-4D97-AF65-F5344CB8AC3E}">
        <p14:creationId xmlns:p14="http://schemas.microsoft.com/office/powerpoint/2010/main" val="2837938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F3CE45C-9B83-4AFC-90A3-27911B79BBE4}"/>
              </a:ext>
            </a:extLst>
          </p:cNvPr>
          <p:cNvSpPr>
            <a:spLocks noGrp="1"/>
          </p:cNvSpPr>
          <p:nvPr>
            <p:ph type="dt" sz="half" idx="10"/>
          </p:nvPr>
        </p:nvSpPr>
        <p:spPr/>
        <p:txBody>
          <a:bodyPr/>
          <a:lstStyle/>
          <a:p>
            <a:fld id="{4D70C556-D579-46E9-BA4F-3BC8971BD303}" type="datetime1">
              <a:rPr lang="de-DE" smtClean="0"/>
              <a:t>24.11.2022</a:t>
            </a:fld>
            <a:endParaRPr lang="de-DE" dirty="0"/>
          </a:p>
        </p:txBody>
      </p:sp>
      <p:sp>
        <p:nvSpPr>
          <p:cNvPr id="4" name="Inhaltsplatzhalter 3">
            <a:extLst>
              <a:ext uri="{FF2B5EF4-FFF2-40B4-BE49-F238E27FC236}">
                <a16:creationId xmlns:a16="http://schemas.microsoft.com/office/drawing/2014/main" id="{4AFE9EC2-377C-4F08-BBFE-5CD4B9AA2560}"/>
              </a:ext>
            </a:extLst>
          </p:cNvPr>
          <p:cNvSpPr>
            <a:spLocks noGrp="1"/>
          </p:cNvSpPr>
          <p:nvPr>
            <p:ph idx="1"/>
          </p:nvPr>
        </p:nvSpPr>
        <p:spPr>
          <a:xfrm>
            <a:off x="347657" y="1392852"/>
            <a:ext cx="9471461" cy="4351338"/>
          </a:xfrm>
        </p:spPr>
        <p:txBody>
          <a:bodyPr/>
          <a:lstStyle/>
          <a:p>
            <a:r>
              <a:rPr lang="de-DE" b="1" dirty="0">
                <a:solidFill>
                  <a:srgbClr val="216DAF"/>
                </a:solidFill>
              </a:rPr>
              <a:t>VIBUMA</a:t>
            </a:r>
            <a:r>
              <a:rPr lang="de-DE" dirty="0">
                <a:solidFill>
                  <a:srgbClr val="216DAF"/>
                </a:solidFill>
              </a:rPr>
              <a:t> </a:t>
            </a:r>
            <a:r>
              <a:rPr lang="de-DE" dirty="0"/>
              <a:t>erlaubt die Analyse und Gestaltung von Unterbrechungen speziell bei Interaktionsarbeit.</a:t>
            </a:r>
          </a:p>
          <a:p>
            <a:r>
              <a:rPr lang="de-DE" b="1" dirty="0">
                <a:solidFill>
                  <a:srgbClr val="216DAF"/>
                </a:solidFill>
              </a:rPr>
              <a:t>Interaktionsarbeit</a:t>
            </a:r>
            <a:r>
              <a:rPr lang="de-DE" dirty="0"/>
              <a:t> ist die Arbeit mit und an anderen Menschen, z.B. </a:t>
            </a:r>
            <a:r>
              <a:rPr lang="de-DE" dirty="0" err="1"/>
              <a:t>Kund:innen</a:t>
            </a:r>
            <a:r>
              <a:rPr lang="de-DE" dirty="0"/>
              <a:t>, </a:t>
            </a:r>
            <a:r>
              <a:rPr lang="de-DE" dirty="0" err="1"/>
              <a:t>Patient:innen</a:t>
            </a:r>
            <a:r>
              <a:rPr lang="de-DE" dirty="0"/>
              <a:t> oder </a:t>
            </a:r>
            <a:r>
              <a:rPr lang="de-DE" dirty="0" err="1"/>
              <a:t>Klient:innen</a:t>
            </a:r>
            <a:r>
              <a:rPr lang="de-DE" dirty="0"/>
              <a:t>.</a:t>
            </a:r>
          </a:p>
        </p:txBody>
      </p:sp>
      <p:sp>
        <p:nvSpPr>
          <p:cNvPr id="5" name="Titel 4">
            <a:extLst>
              <a:ext uri="{FF2B5EF4-FFF2-40B4-BE49-F238E27FC236}">
                <a16:creationId xmlns:a16="http://schemas.microsoft.com/office/drawing/2014/main" id="{C488D21E-8182-475B-9C6C-34A14CC9EC45}"/>
              </a:ext>
            </a:extLst>
          </p:cNvPr>
          <p:cNvSpPr>
            <a:spLocks noGrp="1"/>
          </p:cNvSpPr>
          <p:nvPr>
            <p:ph type="title"/>
          </p:nvPr>
        </p:nvSpPr>
        <p:spPr/>
        <p:txBody>
          <a:bodyPr/>
          <a:lstStyle/>
          <a:p>
            <a:r>
              <a:rPr lang="de-DE" dirty="0">
                <a:solidFill>
                  <a:srgbClr val="216DAF"/>
                </a:solidFill>
              </a:rPr>
              <a:t>Unterbrechungen bei Interaktionsarbeit</a:t>
            </a:r>
          </a:p>
        </p:txBody>
      </p:sp>
      <p:pic>
        <p:nvPicPr>
          <p:cNvPr id="7" name="Grafik 6" descr="Kellner">
            <a:extLst>
              <a:ext uri="{FF2B5EF4-FFF2-40B4-BE49-F238E27FC236}">
                <a16:creationId xmlns:a16="http://schemas.microsoft.com/office/drawing/2014/main" id="{7ED01C98-EB0D-446C-BEE2-D1E7EAF6E7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29098" y="2664802"/>
            <a:ext cx="2308849" cy="2308849"/>
          </a:xfrm>
          <a:prstGeom prst="rect">
            <a:avLst/>
          </a:prstGeom>
        </p:spPr>
      </p:pic>
      <p:sp>
        <p:nvSpPr>
          <p:cNvPr id="8" name="Foliennummernplatzhalter 5">
            <a:extLst>
              <a:ext uri="{FF2B5EF4-FFF2-40B4-BE49-F238E27FC236}">
                <a16:creationId xmlns:a16="http://schemas.microsoft.com/office/drawing/2014/main" id="{8E5BB26B-4478-628C-65C7-DB5D5C60C23A}"/>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8</a:t>
            </a:fld>
            <a:endParaRPr lang="de-DE" dirty="0"/>
          </a:p>
        </p:txBody>
      </p:sp>
    </p:spTree>
    <p:extLst>
      <p:ext uri="{BB962C8B-B14F-4D97-AF65-F5344CB8AC3E}">
        <p14:creationId xmlns:p14="http://schemas.microsoft.com/office/powerpoint/2010/main" val="291246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B37B5F7-3DB1-0688-92E2-3398B68F2388}"/>
              </a:ext>
            </a:extLst>
          </p:cNvPr>
          <p:cNvSpPr>
            <a:spLocks noGrp="1"/>
          </p:cNvSpPr>
          <p:nvPr>
            <p:ph type="dt" sz="half" idx="10"/>
          </p:nvPr>
        </p:nvSpPr>
        <p:spPr/>
        <p:txBody>
          <a:bodyPr/>
          <a:lstStyle/>
          <a:p>
            <a:fld id="{B554DFDB-DB34-4A38-83A6-3A894783B8E2}" type="datetime1">
              <a:t>24.11.2022</a:t>
            </a:fld>
            <a:endParaRPr lang="de-DE" dirty="0"/>
          </a:p>
        </p:txBody>
      </p:sp>
      <p:sp>
        <p:nvSpPr>
          <p:cNvPr id="5" name="Titel 4">
            <a:extLst>
              <a:ext uri="{FF2B5EF4-FFF2-40B4-BE49-F238E27FC236}">
                <a16:creationId xmlns:a16="http://schemas.microsoft.com/office/drawing/2014/main" id="{17D22665-F5A6-118A-4C32-646503D28170}"/>
              </a:ext>
            </a:extLst>
          </p:cNvPr>
          <p:cNvSpPr>
            <a:spLocks noGrp="1"/>
          </p:cNvSpPr>
          <p:nvPr>
            <p:ph type="title"/>
          </p:nvPr>
        </p:nvSpPr>
        <p:spPr/>
        <p:txBody>
          <a:bodyPr/>
          <a:lstStyle/>
          <a:p>
            <a:r>
              <a:rPr lang="de-DE" dirty="0">
                <a:solidFill>
                  <a:srgbClr val="216DAF"/>
                </a:solidFill>
                <a:ea typeface="Calibri Light"/>
                <a:cs typeface="Calibri Light"/>
              </a:rPr>
              <a:t>Definition Unterbrechungen</a:t>
            </a:r>
            <a:endParaRPr lang="de-DE" dirty="0">
              <a:solidFill>
                <a:srgbClr val="216DAF"/>
              </a:solidFill>
            </a:endParaRPr>
          </a:p>
        </p:txBody>
      </p:sp>
      <p:sp>
        <p:nvSpPr>
          <p:cNvPr id="7" name="Textfeld 6">
            <a:extLst>
              <a:ext uri="{FF2B5EF4-FFF2-40B4-BE49-F238E27FC236}">
                <a16:creationId xmlns:a16="http://schemas.microsoft.com/office/drawing/2014/main" id="{9BF68753-7E67-65FD-1D16-796E2414141E}"/>
              </a:ext>
            </a:extLst>
          </p:cNvPr>
          <p:cNvSpPr txBox="1"/>
          <p:nvPr/>
        </p:nvSpPr>
        <p:spPr>
          <a:xfrm>
            <a:off x="347030" y="1490008"/>
            <a:ext cx="10378635" cy="1200329"/>
          </a:xfrm>
          <a:prstGeom prst="rect">
            <a:avLst/>
          </a:prstGeom>
          <a:noFill/>
          <a:ln w="28575">
            <a:solidFill>
              <a:srgbClr val="216DAF"/>
            </a:solidFill>
          </a:ln>
        </p:spPr>
        <p:txBody>
          <a:bodyPr wrap="square">
            <a:spAutoFit/>
          </a:bodyPr>
          <a:lstStyle/>
          <a:p>
            <a:r>
              <a:rPr lang="de-DE" sz="2400" b="0" i="0" u="none" strike="noStrike" dirty="0">
                <a:solidFill>
                  <a:srgbClr val="212121"/>
                </a:solidFill>
                <a:effectLst/>
                <a:latin typeface="Calibri" panose="020F0502020204030204" pitchFamily="34" charset="0"/>
              </a:rPr>
              <a:t>Eine Unterbrechung ist eine Aussetzung einer menschlichen Handlung oder einer zwischenmenschlichen Interaktion, welche nicht durch die unterbrochene(</a:t>
            </a:r>
            <a:r>
              <a:rPr lang="de-DE" sz="2400" b="0" i="0" u="none" strike="noStrike" dirty="0" err="1">
                <a:solidFill>
                  <a:srgbClr val="212121"/>
                </a:solidFill>
                <a:effectLst/>
                <a:latin typeface="Calibri" panose="020F0502020204030204" pitchFamily="34" charset="0"/>
              </a:rPr>
              <a:t>n</a:t>
            </a:r>
            <a:r>
              <a:rPr lang="de-DE" sz="2400" b="0" i="0" u="none" strike="noStrike" dirty="0">
                <a:solidFill>
                  <a:srgbClr val="212121"/>
                </a:solidFill>
                <a:effectLst/>
                <a:latin typeface="Calibri" panose="020F0502020204030204" pitchFamily="34" charset="0"/>
              </a:rPr>
              <a:t>) Person(en) veranlasst wird.</a:t>
            </a:r>
            <a:endParaRPr lang="de-DE" sz="2400" dirty="0"/>
          </a:p>
        </p:txBody>
      </p:sp>
      <p:sp>
        <p:nvSpPr>
          <p:cNvPr id="6" name="Foliennummernplatzhalter 5">
            <a:extLst>
              <a:ext uri="{FF2B5EF4-FFF2-40B4-BE49-F238E27FC236}">
                <a16:creationId xmlns:a16="http://schemas.microsoft.com/office/drawing/2014/main" id="{6C845CB8-B131-0EB8-4426-44CA2F4F1F50}"/>
              </a:ext>
            </a:extLst>
          </p:cNvPr>
          <p:cNvSpPr>
            <a:spLocks noGrp="1"/>
          </p:cNvSpPr>
          <p:nvPr>
            <p:ph type="sldNum" sz="quarter" idx="12"/>
          </p:nvPr>
        </p:nvSpPr>
        <p:spPr>
          <a:xfrm>
            <a:off x="9146840" y="6392560"/>
            <a:ext cx="2743200" cy="365125"/>
          </a:xfrm>
        </p:spPr>
        <p:txBody>
          <a:bodyPr/>
          <a:lstStyle/>
          <a:p>
            <a:fld id="{C3266856-F4F6-4168-B7FF-E0BDBE3BB1D8}" type="slidenum">
              <a:rPr lang="de-DE" smtClean="0"/>
              <a:t>9</a:t>
            </a:fld>
            <a:endParaRPr lang="de-DE" dirty="0"/>
          </a:p>
        </p:txBody>
      </p:sp>
    </p:spTree>
    <p:extLst>
      <p:ext uri="{BB962C8B-B14F-4D97-AF65-F5344CB8AC3E}">
        <p14:creationId xmlns:p14="http://schemas.microsoft.com/office/powerpoint/2010/main" val="1015934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59F1209A572A64BB29573B56EA66E63" ma:contentTypeVersion="4" ma:contentTypeDescription="Ein neues Dokument erstellen." ma:contentTypeScope="" ma:versionID="169a9ceea6c7324b945990823855a75a">
  <xsd:schema xmlns:xsd="http://www.w3.org/2001/XMLSchema" xmlns:xs="http://www.w3.org/2001/XMLSchema" xmlns:p="http://schemas.microsoft.com/office/2006/metadata/properties" xmlns:ns2="42179ac6-099e-422b-ae44-0694e89bb0b8" xmlns:ns3="8aec4d97-f033-4e81-8329-c9b82e5f4904" targetNamespace="http://schemas.microsoft.com/office/2006/metadata/properties" ma:root="true" ma:fieldsID="83208604421aaaa5e71976d7e68624a3" ns2:_="" ns3:_="">
    <xsd:import namespace="42179ac6-099e-422b-ae44-0694e89bb0b8"/>
    <xsd:import namespace="8aec4d97-f033-4e81-8329-c9b82e5f490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179ac6-099e-422b-ae44-0694e89bb0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ec4d97-f033-4e81-8329-c9b82e5f4904"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DC64AC-1760-4709-A758-5F127C34E1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179ac6-099e-422b-ae44-0694e89bb0b8"/>
    <ds:schemaRef ds:uri="8aec4d97-f033-4e81-8329-c9b82e5f4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D34507-1A46-4C15-8746-830BF6BB8602}">
  <ds:schemaRefs>
    <ds:schemaRef ds:uri="http://schemas.microsoft.com/sharepoint/v3/contenttype/forms"/>
  </ds:schemaRefs>
</ds:datastoreItem>
</file>

<file path=customXml/itemProps3.xml><?xml version="1.0" encoding="utf-8"?>
<ds:datastoreItem xmlns:ds="http://schemas.openxmlformats.org/officeDocument/2006/customXml" ds:itemID="{F4316AA6-94BA-4953-8088-F616079CFCCD}">
  <ds:schemaRefs>
    <ds:schemaRef ds:uri="42179ac6-099e-422b-ae44-0694e89bb0b8"/>
    <ds:schemaRef ds:uri="http://purl.org/dc/term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8aec4d97-f033-4e81-8329-c9b82e5f490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2318</Words>
  <Application>Microsoft Office PowerPoint</Application>
  <PresentationFormat>Breitbild</PresentationFormat>
  <Paragraphs>983</Paragraphs>
  <Slides>40</Slides>
  <Notes>29</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40</vt:i4>
      </vt:variant>
    </vt:vector>
  </HeadingPairs>
  <TitlesOfParts>
    <vt:vector size="44" baseType="lpstr">
      <vt:lpstr>Arial</vt:lpstr>
      <vt:lpstr>Calibri</vt:lpstr>
      <vt:lpstr>Calibri Light</vt:lpstr>
      <vt:lpstr>Office Theme</vt:lpstr>
      <vt:lpstr>VIBUMA</vt:lpstr>
      <vt:lpstr>PowerPoint-Präsentation</vt:lpstr>
      <vt:lpstr>Agenda</vt:lpstr>
      <vt:lpstr>Datenschutz und Einverständniserklärung</vt:lpstr>
      <vt:lpstr>Nun würden wir Sie gerne kennenlernen!</vt:lpstr>
      <vt:lpstr>Anonymisierung Ihrer Daten</vt:lpstr>
      <vt:lpstr>Agenda</vt:lpstr>
      <vt:lpstr>Unterbrechungen bei Interaktionsarbeit</vt:lpstr>
      <vt:lpstr>Definition Unterbrechungen</vt:lpstr>
      <vt:lpstr>Beispiele für Unterbrechungen</vt:lpstr>
      <vt:lpstr>Gute Unterbrechungen – schlechte Unterbrechungen?</vt:lpstr>
      <vt:lpstr>Manche Unterbrechungen sind störend…</vt:lpstr>
      <vt:lpstr>Störende Unterbrechungen</vt:lpstr>
      <vt:lpstr>Störende Unterbrechungen</vt:lpstr>
      <vt:lpstr>Störende Unterbrechungen</vt:lpstr>
      <vt:lpstr>Störende Unterbrechungen</vt:lpstr>
      <vt:lpstr>Störende Unterbrechungen</vt:lpstr>
      <vt:lpstr>Störende Unterbrechungen</vt:lpstr>
      <vt:lpstr>Störende Unterbrechungen</vt:lpstr>
      <vt:lpstr>Störende Unterbrechungen</vt:lpstr>
      <vt:lpstr>Störende Unterbrechungen</vt:lpstr>
      <vt:lpstr>Störende Unterbrechungen</vt:lpstr>
      <vt:lpstr>Störende Unterbrechungen</vt:lpstr>
      <vt:lpstr>Störende Unterbrechungen</vt:lpstr>
      <vt:lpstr>Manche Unterbrechungen sind vermeidbar…</vt:lpstr>
      <vt:lpstr>Vermeidbare Unterbrechungen</vt:lpstr>
      <vt:lpstr>Andere Unterbrechungen sind nützlich…</vt:lpstr>
      <vt:lpstr>Nützliche Unterbrechungen</vt:lpstr>
      <vt:lpstr>Agenda</vt:lpstr>
      <vt:lpstr>Selbstbeobachtung</vt:lpstr>
      <vt:lpstr>Wie sieht das Unterbrechungstagebuch aus?</vt:lpstr>
      <vt:lpstr>Wie wird das Unterbrechungstagebuch ausgefüllt?</vt:lpstr>
      <vt:lpstr>Beispiel</vt:lpstr>
      <vt:lpstr>Beispiel</vt:lpstr>
      <vt:lpstr>Probedurchlauf</vt:lpstr>
      <vt:lpstr>Unterbrechungstagebuch:        Kurzvorstellung Ihres Beispiels</vt:lpstr>
      <vt:lpstr>Wie wird das Ganze konkret ablaufen?</vt:lpstr>
      <vt:lpstr>Ihre Selbstbeobachtung</vt:lpstr>
      <vt:lpstr>Agenda</vt:lpstr>
      <vt:lpstr>Vielen Dank für Ihre Teilnahme!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dc:title>
  <dc:creator>Hanus, Laura</dc:creator>
  <cp:lastModifiedBy>Hanus, Laura</cp:lastModifiedBy>
  <cp:revision>629</cp:revision>
  <dcterms:created xsi:type="dcterms:W3CDTF">2020-09-19T08:05:43Z</dcterms:created>
  <dcterms:modified xsi:type="dcterms:W3CDTF">2022-11-24T10:53:24Z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0x010100F59F1209A572A64BB29573B56EA66E63</vt:lpwstr>
  </property>
</Properties>
</file>